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57" r:id="rId5"/>
    <p:sldId id="283" r:id="rId6"/>
    <p:sldId id="284" r:id="rId7"/>
    <p:sldId id="258" r:id="rId8"/>
    <p:sldId id="259" r:id="rId9"/>
    <p:sldId id="266" r:id="rId10"/>
    <p:sldId id="268" r:id="rId11"/>
    <p:sldId id="269" r:id="rId12"/>
    <p:sldId id="262" r:id="rId13"/>
    <p:sldId id="271" r:id="rId14"/>
    <p:sldId id="276" r:id="rId15"/>
    <p:sldId id="281" r:id="rId16"/>
    <p:sldId id="282" r:id="rId17"/>
    <p:sldId id="280" r:id="rId18"/>
    <p:sldId id="270" r:id="rId19"/>
    <p:sldId id="279" r:id="rId20"/>
    <p:sldId id="273" r:id="rId21"/>
    <p:sldId id="277" r:id="rId22"/>
    <p:sldId id="278" r:id="rId23"/>
    <p:sldId id="275" r:id="rId24"/>
    <p:sldId id="285" r:id="rId25"/>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F93BCB-E437-E60F-0CCE-022560004B5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A1CE0E4D-900B-D89E-9259-8FDFCD7253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38246276-1979-65AD-61E6-986901A0D459}"/>
              </a:ext>
            </a:extLst>
          </p:cNvPr>
          <p:cNvSpPr>
            <a:spLocks noGrp="1"/>
          </p:cNvSpPr>
          <p:nvPr>
            <p:ph type="dt" sz="half" idx="10"/>
          </p:nvPr>
        </p:nvSpPr>
        <p:spPr/>
        <p:txBody>
          <a:bodyPr/>
          <a:lstStyle/>
          <a:p>
            <a:fld id="{3C320A26-EB2C-4016-B979-461C3CDB5973}" type="datetimeFigureOut">
              <a:rPr lang="es-CL" smtClean="0"/>
              <a:t>01-03-2023</a:t>
            </a:fld>
            <a:endParaRPr lang="es-CL"/>
          </a:p>
        </p:txBody>
      </p:sp>
      <p:sp>
        <p:nvSpPr>
          <p:cNvPr id="5" name="Marcador de pie de página 4">
            <a:extLst>
              <a:ext uri="{FF2B5EF4-FFF2-40B4-BE49-F238E27FC236}">
                <a16:creationId xmlns:a16="http://schemas.microsoft.com/office/drawing/2014/main" id="{AF23CA6C-8118-DDA3-8426-D9AE4664C20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EA497C7-5C4F-3D98-7BE4-0B82F0ADB12C}"/>
              </a:ext>
            </a:extLst>
          </p:cNvPr>
          <p:cNvSpPr>
            <a:spLocks noGrp="1"/>
          </p:cNvSpPr>
          <p:nvPr>
            <p:ph type="sldNum" sz="quarter" idx="12"/>
          </p:nvPr>
        </p:nvSpPr>
        <p:spPr/>
        <p:txBody>
          <a:bodyPr/>
          <a:lstStyle/>
          <a:p>
            <a:fld id="{9768260A-740F-4890-9E6D-073D279494D5}" type="slidenum">
              <a:rPr lang="es-CL" smtClean="0"/>
              <a:t>‹Nº›</a:t>
            </a:fld>
            <a:endParaRPr lang="es-CL"/>
          </a:p>
        </p:txBody>
      </p:sp>
    </p:spTree>
    <p:extLst>
      <p:ext uri="{BB962C8B-B14F-4D97-AF65-F5344CB8AC3E}">
        <p14:creationId xmlns:p14="http://schemas.microsoft.com/office/powerpoint/2010/main" val="3806023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98BD59-F089-F018-E33F-FB2E2A2550F8}"/>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51EF604D-C8C2-8735-A8CB-E01FF390687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E9347284-102C-C7D8-D368-AF1A7CDE07B1}"/>
              </a:ext>
            </a:extLst>
          </p:cNvPr>
          <p:cNvSpPr>
            <a:spLocks noGrp="1"/>
          </p:cNvSpPr>
          <p:nvPr>
            <p:ph type="dt" sz="half" idx="10"/>
          </p:nvPr>
        </p:nvSpPr>
        <p:spPr/>
        <p:txBody>
          <a:bodyPr/>
          <a:lstStyle/>
          <a:p>
            <a:fld id="{3C320A26-EB2C-4016-B979-461C3CDB5973}" type="datetimeFigureOut">
              <a:rPr lang="es-CL" smtClean="0"/>
              <a:t>01-03-2023</a:t>
            </a:fld>
            <a:endParaRPr lang="es-CL"/>
          </a:p>
        </p:txBody>
      </p:sp>
      <p:sp>
        <p:nvSpPr>
          <p:cNvPr id="5" name="Marcador de pie de página 4">
            <a:extLst>
              <a:ext uri="{FF2B5EF4-FFF2-40B4-BE49-F238E27FC236}">
                <a16:creationId xmlns:a16="http://schemas.microsoft.com/office/drawing/2014/main" id="{D4984F39-B35C-7137-3962-EDE732C994F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E4A5D067-9A20-2732-7A05-AEC78EC4C2C9}"/>
              </a:ext>
            </a:extLst>
          </p:cNvPr>
          <p:cNvSpPr>
            <a:spLocks noGrp="1"/>
          </p:cNvSpPr>
          <p:nvPr>
            <p:ph type="sldNum" sz="quarter" idx="12"/>
          </p:nvPr>
        </p:nvSpPr>
        <p:spPr/>
        <p:txBody>
          <a:bodyPr/>
          <a:lstStyle/>
          <a:p>
            <a:fld id="{9768260A-740F-4890-9E6D-073D279494D5}" type="slidenum">
              <a:rPr lang="es-CL" smtClean="0"/>
              <a:t>‹Nº›</a:t>
            </a:fld>
            <a:endParaRPr lang="es-CL"/>
          </a:p>
        </p:txBody>
      </p:sp>
    </p:spTree>
    <p:extLst>
      <p:ext uri="{BB962C8B-B14F-4D97-AF65-F5344CB8AC3E}">
        <p14:creationId xmlns:p14="http://schemas.microsoft.com/office/powerpoint/2010/main" val="2075914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1206B0-63EE-2AA5-56B6-7607F9F4ABA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72BB7E5-097F-AB59-4BA4-2D6F892361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48F6D03-4400-D432-335D-C88B5FAF5B1B}"/>
              </a:ext>
            </a:extLst>
          </p:cNvPr>
          <p:cNvSpPr>
            <a:spLocks noGrp="1"/>
          </p:cNvSpPr>
          <p:nvPr>
            <p:ph type="dt" sz="half" idx="10"/>
          </p:nvPr>
        </p:nvSpPr>
        <p:spPr/>
        <p:txBody>
          <a:bodyPr/>
          <a:lstStyle/>
          <a:p>
            <a:fld id="{3C320A26-EB2C-4016-B979-461C3CDB5973}" type="datetimeFigureOut">
              <a:rPr lang="es-CL" smtClean="0"/>
              <a:t>01-03-2023</a:t>
            </a:fld>
            <a:endParaRPr lang="es-CL"/>
          </a:p>
        </p:txBody>
      </p:sp>
      <p:sp>
        <p:nvSpPr>
          <p:cNvPr id="5" name="Marcador de pie de página 4">
            <a:extLst>
              <a:ext uri="{FF2B5EF4-FFF2-40B4-BE49-F238E27FC236}">
                <a16:creationId xmlns:a16="http://schemas.microsoft.com/office/drawing/2014/main" id="{1F6EB4D2-73E4-03EF-7F07-100FCA3C4A29}"/>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CFFF6F2-6BF2-06D3-91BC-68A430543C67}"/>
              </a:ext>
            </a:extLst>
          </p:cNvPr>
          <p:cNvSpPr>
            <a:spLocks noGrp="1"/>
          </p:cNvSpPr>
          <p:nvPr>
            <p:ph type="sldNum" sz="quarter" idx="12"/>
          </p:nvPr>
        </p:nvSpPr>
        <p:spPr/>
        <p:txBody>
          <a:bodyPr/>
          <a:lstStyle/>
          <a:p>
            <a:fld id="{9768260A-740F-4890-9E6D-073D279494D5}" type="slidenum">
              <a:rPr lang="es-CL" smtClean="0"/>
              <a:t>‹Nº›</a:t>
            </a:fld>
            <a:endParaRPr lang="es-CL"/>
          </a:p>
        </p:txBody>
      </p:sp>
    </p:spTree>
    <p:extLst>
      <p:ext uri="{BB962C8B-B14F-4D97-AF65-F5344CB8AC3E}">
        <p14:creationId xmlns:p14="http://schemas.microsoft.com/office/powerpoint/2010/main" val="2938202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55F6E0-846A-349D-FDAA-B558683C453F}"/>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7115A1F2-282F-4C8A-1852-5D8DE2F9B31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9F052B49-76CE-D234-B001-0D9E468A61E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DE0BA0DC-2ADD-142A-AD81-E66B360248AD}"/>
              </a:ext>
            </a:extLst>
          </p:cNvPr>
          <p:cNvSpPr>
            <a:spLocks noGrp="1"/>
          </p:cNvSpPr>
          <p:nvPr>
            <p:ph type="dt" sz="half" idx="10"/>
          </p:nvPr>
        </p:nvSpPr>
        <p:spPr/>
        <p:txBody>
          <a:bodyPr/>
          <a:lstStyle/>
          <a:p>
            <a:fld id="{3C320A26-EB2C-4016-B979-461C3CDB5973}" type="datetimeFigureOut">
              <a:rPr lang="es-CL" smtClean="0"/>
              <a:t>01-03-2023</a:t>
            </a:fld>
            <a:endParaRPr lang="es-CL"/>
          </a:p>
        </p:txBody>
      </p:sp>
      <p:sp>
        <p:nvSpPr>
          <p:cNvPr id="6" name="Marcador de pie de página 5">
            <a:extLst>
              <a:ext uri="{FF2B5EF4-FFF2-40B4-BE49-F238E27FC236}">
                <a16:creationId xmlns:a16="http://schemas.microsoft.com/office/drawing/2014/main" id="{716796C6-DF25-FA4D-D42C-7045320F4CF5}"/>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5EDFCFAB-22C7-11FC-8BDD-76AAD97F4CF5}"/>
              </a:ext>
            </a:extLst>
          </p:cNvPr>
          <p:cNvSpPr>
            <a:spLocks noGrp="1"/>
          </p:cNvSpPr>
          <p:nvPr>
            <p:ph type="sldNum" sz="quarter" idx="12"/>
          </p:nvPr>
        </p:nvSpPr>
        <p:spPr/>
        <p:txBody>
          <a:bodyPr/>
          <a:lstStyle/>
          <a:p>
            <a:fld id="{9768260A-740F-4890-9E6D-073D279494D5}" type="slidenum">
              <a:rPr lang="es-CL" smtClean="0"/>
              <a:t>‹Nº›</a:t>
            </a:fld>
            <a:endParaRPr lang="es-CL"/>
          </a:p>
        </p:txBody>
      </p:sp>
    </p:spTree>
    <p:extLst>
      <p:ext uri="{BB962C8B-B14F-4D97-AF65-F5344CB8AC3E}">
        <p14:creationId xmlns:p14="http://schemas.microsoft.com/office/powerpoint/2010/main" val="215684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CCA3B5-D134-2237-0D70-01CB6CA0B01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1D0B5A98-E167-A92B-1610-F4336F0CBA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7BCC8B9-A6BB-EC76-6508-0BEE294C048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D6D1C98D-3D6F-8368-BA85-46D9A00BC1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DF35816-7939-338F-FF05-C58AC8DF2A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534D7B9A-C015-30B9-FE19-011B13AC881C}"/>
              </a:ext>
            </a:extLst>
          </p:cNvPr>
          <p:cNvSpPr>
            <a:spLocks noGrp="1"/>
          </p:cNvSpPr>
          <p:nvPr>
            <p:ph type="dt" sz="half" idx="10"/>
          </p:nvPr>
        </p:nvSpPr>
        <p:spPr/>
        <p:txBody>
          <a:bodyPr/>
          <a:lstStyle/>
          <a:p>
            <a:fld id="{3C320A26-EB2C-4016-B979-461C3CDB5973}" type="datetimeFigureOut">
              <a:rPr lang="es-CL" smtClean="0"/>
              <a:t>01-03-2023</a:t>
            </a:fld>
            <a:endParaRPr lang="es-CL"/>
          </a:p>
        </p:txBody>
      </p:sp>
      <p:sp>
        <p:nvSpPr>
          <p:cNvPr id="8" name="Marcador de pie de página 7">
            <a:extLst>
              <a:ext uri="{FF2B5EF4-FFF2-40B4-BE49-F238E27FC236}">
                <a16:creationId xmlns:a16="http://schemas.microsoft.com/office/drawing/2014/main" id="{DD4BD36C-69CB-B016-2006-992B2022DAFC}"/>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2DC68AA1-4E13-BBB8-341F-FCB14F013AF4}"/>
              </a:ext>
            </a:extLst>
          </p:cNvPr>
          <p:cNvSpPr>
            <a:spLocks noGrp="1"/>
          </p:cNvSpPr>
          <p:nvPr>
            <p:ph type="sldNum" sz="quarter" idx="12"/>
          </p:nvPr>
        </p:nvSpPr>
        <p:spPr/>
        <p:txBody>
          <a:bodyPr/>
          <a:lstStyle/>
          <a:p>
            <a:fld id="{9768260A-740F-4890-9E6D-073D279494D5}" type="slidenum">
              <a:rPr lang="es-CL" smtClean="0"/>
              <a:t>‹Nº›</a:t>
            </a:fld>
            <a:endParaRPr lang="es-CL"/>
          </a:p>
        </p:txBody>
      </p:sp>
    </p:spTree>
    <p:extLst>
      <p:ext uri="{BB962C8B-B14F-4D97-AF65-F5344CB8AC3E}">
        <p14:creationId xmlns:p14="http://schemas.microsoft.com/office/powerpoint/2010/main" val="42292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9CE800-1ACA-6C63-5746-48F585C07A14}"/>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215D6E15-1503-5904-DA83-E2C5E93A37B4}"/>
              </a:ext>
            </a:extLst>
          </p:cNvPr>
          <p:cNvSpPr>
            <a:spLocks noGrp="1"/>
          </p:cNvSpPr>
          <p:nvPr>
            <p:ph type="dt" sz="half" idx="10"/>
          </p:nvPr>
        </p:nvSpPr>
        <p:spPr/>
        <p:txBody>
          <a:bodyPr/>
          <a:lstStyle/>
          <a:p>
            <a:fld id="{3C320A26-EB2C-4016-B979-461C3CDB5973}" type="datetimeFigureOut">
              <a:rPr lang="es-CL" smtClean="0"/>
              <a:t>01-03-2023</a:t>
            </a:fld>
            <a:endParaRPr lang="es-CL"/>
          </a:p>
        </p:txBody>
      </p:sp>
      <p:sp>
        <p:nvSpPr>
          <p:cNvPr id="4" name="Marcador de pie de página 3">
            <a:extLst>
              <a:ext uri="{FF2B5EF4-FFF2-40B4-BE49-F238E27FC236}">
                <a16:creationId xmlns:a16="http://schemas.microsoft.com/office/drawing/2014/main" id="{0F9E503E-1349-BF0C-F06F-8125FD1751C2}"/>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A5BF7179-1898-29E2-0DDD-3682CF7BFD59}"/>
              </a:ext>
            </a:extLst>
          </p:cNvPr>
          <p:cNvSpPr>
            <a:spLocks noGrp="1"/>
          </p:cNvSpPr>
          <p:nvPr>
            <p:ph type="sldNum" sz="quarter" idx="12"/>
          </p:nvPr>
        </p:nvSpPr>
        <p:spPr/>
        <p:txBody>
          <a:bodyPr/>
          <a:lstStyle/>
          <a:p>
            <a:fld id="{9768260A-740F-4890-9E6D-073D279494D5}" type="slidenum">
              <a:rPr lang="es-CL" smtClean="0"/>
              <a:t>‹Nº›</a:t>
            </a:fld>
            <a:endParaRPr lang="es-CL"/>
          </a:p>
        </p:txBody>
      </p:sp>
    </p:spTree>
    <p:extLst>
      <p:ext uri="{BB962C8B-B14F-4D97-AF65-F5344CB8AC3E}">
        <p14:creationId xmlns:p14="http://schemas.microsoft.com/office/powerpoint/2010/main" val="600634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DBCE4C4-F33C-E73D-D01B-AB20DA00F20E}"/>
              </a:ext>
            </a:extLst>
          </p:cNvPr>
          <p:cNvSpPr>
            <a:spLocks noGrp="1"/>
          </p:cNvSpPr>
          <p:nvPr>
            <p:ph type="dt" sz="half" idx="10"/>
          </p:nvPr>
        </p:nvSpPr>
        <p:spPr/>
        <p:txBody>
          <a:bodyPr/>
          <a:lstStyle/>
          <a:p>
            <a:fld id="{3C320A26-EB2C-4016-B979-461C3CDB5973}" type="datetimeFigureOut">
              <a:rPr lang="es-CL" smtClean="0"/>
              <a:t>01-03-2023</a:t>
            </a:fld>
            <a:endParaRPr lang="es-CL"/>
          </a:p>
        </p:txBody>
      </p:sp>
      <p:sp>
        <p:nvSpPr>
          <p:cNvPr id="3" name="Marcador de pie de página 2">
            <a:extLst>
              <a:ext uri="{FF2B5EF4-FFF2-40B4-BE49-F238E27FC236}">
                <a16:creationId xmlns:a16="http://schemas.microsoft.com/office/drawing/2014/main" id="{AC9EFA9B-B8AF-B56F-1D17-A43BD934AB5B}"/>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86E9A6CF-166E-D3DB-EC27-AF8F7B3E3AAD}"/>
              </a:ext>
            </a:extLst>
          </p:cNvPr>
          <p:cNvSpPr>
            <a:spLocks noGrp="1"/>
          </p:cNvSpPr>
          <p:nvPr>
            <p:ph type="sldNum" sz="quarter" idx="12"/>
          </p:nvPr>
        </p:nvSpPr>
        <p:spPr/>
        <p:txBody>
          <a:bodyPr/>
          <a:lstStyle/>
          <a:p>
            <a:fld id="{9768260A-740F-4890-9E6D-073D279494D5}" type="slidenum">
              <a:rPr lang="es-CL" smtClean="0"/>
              <a:t>‹Nº›</a:t>
            </a:fld>
            <a:endParaRPr lang="es-CL"/>
          </a:p>
        </p:txBody>
      </p:sp>
    </p:spTree>
    <p:extLst>
      <p:ext uri="{BB962C8B-B14F-4D97-AF65-F5344CB8AC3E}">
        <p14:creationId xmlns:p14="http://schemas.microsoft.com/office/powerpoint/2010/main" val="1701045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98C175-CF0D-6B11-22D5-DF6AF7BA89D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33571667-FAC0-CED7-1F15-08021246B9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064238A0-BF29-F189-87FC-1899C1046F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EB5DEAF-BC81-5877-ADE1-E6E0A64326EE}"/>
              </a:ext>
            </a:extLst>
          </p:cNvPr>
          <p:cNvSpPr>
            <a:spLocks noGrp="1"/>
          </p:cNvSpPr>
          <p:nvPr>
            <p:ph type="dt" sz="half" idx="10"/>
          </p:nvPr>
        </p:nvSpPr>
        <p:spPr/>
        <p:txBody>
          <a:bodyPr/>
          <a:lstStyle/>
          <a:p>
            <a:fld id="{3C320A26-EB2C-4016-B979-461C3CDB5973}" type="datetimeFigureOut">
              <a:rPr lang="es-CL" smtClean="0"/>
              <a:t>01-03-2023</a:t>
            </a:fld>
            <a:endParaRPr lang="es-CL"/>
          </a:p>
        </p:txBody>
      </p:sp>
      <p:sp>
        <p:nvSpPr>
          <p:cNvPr id="6" name="Marcador de pie de página 5">
            <a:extLst>
              <a:ext uri="{FF2B5EF4-FFF2-40B4-BE49-F238E27FC236}">
                <a16:creationId xmlns:a16="http://schemas.microsoft.com/office/drawing/2014/main" id="{DF86BBE4-39C6-96F8-77CE-75977D2DC384}"/>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E627A212-E839-19D6-3150-DDC4F862F17D}"/>
              </a:ext>
            </a:extLst>
          </p:cNvPr>
          <p:cNvSpPr>
            <a:spLocks noGrp="1"/>
          </p:cNvSpPr>
          <p:nvPr>
            <p:ph type="sldNum" sz="quarter" idx="12"/>
          </p:nvPr>
        </p:nvSpPr>
        <p:spPr/>
        <p:txBody>
          <a:bodyPr/>
          <a:lstStyle/>
          <a:p>
            <a:fld id="{9768260A-740F-4890-9E6D-073D279494D5}" type="slidenum">
              <a:rPr lang="es-CL" smtClean="0"/>
              <a:t>‹Nº›</a:t>
            </a:fld>
            <a:endParaRPr lang="es-CL"/>
          </a:p>
        </p:txBody>
      </p:sp>
    </p:spTree>
    <p:extLst>
      <p:ext uri="{BB962C8B-B14F-4D97-AF65-F5344CB8AC3E}">
        <p14:creationId xmlns:p14="http://schemas.microsoft.com/office/powerpoint/2010/main" val="2117035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3245B1-0F68-25D6-651B-69D01F94889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D41CA8C2-0FA7-F562-30E5-652DF06913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CB54D007-1E77-55A8-9D64-53EC9DD21D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244327C-EB58-15B6-677E-A7102C2CA939}"/>
              </a:ext>
            </a:extLst>
          </p:cNvPr>
          <p:cNvSpPr>
            <a:spLocks noGrp="1"/>
          </p:cNvSpPr>
          <p:nvPr>
            <p:ph type="dt" sz="half" idx="10"/>
          </p:nvPr>
        </p:nvSpPr>
        <p:spPr/>
        <p:txBody>
          <a:bodyPr/>
          <a:lstStyle/>
          <a:p>
            <a:fld id="{3C320A26-EB2C-4016-B979-461C3CDB5973}" type="datetimeFigureOut">
              <a:rPr lang="es-CL" smtClean="0"/>
              <a:t>01-03-2023</a:t>
            </a:fld>
            <a:endParaRPr lang="es-CL"/>
          </a:p>
        </p:txBody>
      </p:sp>
      <p:sp>
        <p:nvSpPr>
          <p:cNvPr id="6" name="Marcador de pie de página 5">
            <a:extLst>
              <a:ext uri="{FF2B5EF4-FFF2-40B4-BE49-F238E27FC236}">
                <a16:creationId xmlns:a16="http://schemas.microsoft.com/office/drawing/2014/main" id="{FDFE64DF-9B37-29FB-5A35-355E60F4601C}"/>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D2AF8723-5C9E-4C8E-DC97-0495E35A1FEE}"/>
              </a:ext>
            </a:extLst>
          </p:cNvPr>
          <p:cNvSpPr>
            <a:spLocks noGrp="1"/>
          </p:cNvSpPr>
          <p:nvPr>
            <p:ph type="sldNum" sz="quarter" idx="12"/>
          </p:nvPr>
        </p:nvSpPr>
        <p:spPr/>
        <p:txBody>
          <a:bodyPr/>
          <a:lstStyle/>
          <a:p>
            <a:fld id="{9768260A-740F-4890-9E6D-073D279494D5}" type="slidenum">
              <a:rPr lang="es-CL" smtClean="0"/>
              <a:t>‹Nº›</a:t>
            </a:fld>
            <a:endParaRPr lang="es-CL"/>
          </a:p>
        </p:txBody>
      </p:sp>
    </p:spTree>
    <p:extLst>
      <p:ext uri="{BB962C8B-B14F-4D97-AF65-F5344CB8AC3E}">
        <p14:creationId xmlns:p14="http://schemas.microsoft.com/office/powerpoint/2010/main" val="125091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912D83-056B-9B58-52FB-94FFBD7D846B}"/>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58F5DE60-AC30-2690-110F-1C14282E254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5821E8AB-24C5-70EE-8D31-E8C6C84ED142}"/>
              </a:ext>
            </a:extLst>
          </p:cNvPr>
          <p:cNvSpPr>
            <a:spLocks noGrp="1"/>
          </p:cNvSpPr>
          <p:nvPr>
            <p:ph type="dt" sz="half" idx="10"/>
          </p:nvPr>
        </p:nvSpPr>
        <p:spPr/>
        <p:txBody>
          <a:bodyPr/>
          <a:lstStyle/>
          <a:p>
            <a:fld id="{3C320A26-EB2C-4016-B979-461C3CDB5973}" type="datetimeFigureOut">
              <a:rPr lang="es-CL" smtClean="0"/>
              <a:t>01-03-2023</a:t>
            </a:fld>
            <a:endParaRPr lang="es-CL"/>
          </a:p>
        </p:txBody>
      </p:sp>
      <p:sp>
        <p:nvSpPr>
          <p:cNvPr id="5" name="Marcador de pie de página 4">
            <a:extLst>
              <a:ext uri="{FF2B5EF4-FFF2-40B4-BE49-F238E27FC236}">
                <a16:creationId xmlns:a16="http://schemas.microsoft.com/office/drawing/2014/main" id="{A2B80D62-687A-1F18-8ABC-1C9E391AA676}"/>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548B9DFE-8339-03FB-AFE9-2836A38EFF06}"/>
              </a:ext>
            </a:extLst>
          </p:cNvPr>
          <p:cNvSpPr>
            <a:spLocks noGrp="1"/>
          </p:cNvSpPr>
          <p:nvPr>
            <p:ph type="sldNum" sz="quarter" idx="12"/>
          </p:nvPr>
        </p:nvSpPr>
        <p:spPr/>
        <p:txBody>
          <a:bodyPr/>
          <a:lstStyle/>
          <a:p>
            <a:fld id="{9768260A-740F-4890-9E6D-073D279494D5}" type="slidenum">
              <a:rPr lang="es-CL" smtClean="0"/>
              <a:t>‹Nº›</a:t>
            </a:fld>
            <a:endParaRPr lang="es-CL"/>
          </a:p>
        </p:txBody>
      </p:sp>
    </p:spTree>
    <p:extLst>
      <p:ext uri="{BB962C8B-B14F-4D97-AF65-F5344CB8AC3E}">
        <p14:creationId xmlns:p14="http://schemas.microsoft.com/office/powerpoint/2010/main" val="963605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1B6F2F-4112-A88F-DC6C-CD198D24ACE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0CA3596F-41DC-5698-A086-FD39B81D767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DBBDF089-A600-1925-B404-3B61727FED33}"/>
              </a:ext>
            </a:extLst>
          </p:cNvPr>
          <p:cNvSpPr>
            <a:spLocks noGrp="1"/>
          </p:cNvSpPr>
          <p:nvPr>
            <p:ph type="dt" sz="half" idx="10"/>
          </p:nvPr>
        </p:nvSpPr>
        <p:spPr/>
        <p:txBody>
          <a:bodyPr/>
          <a:lstStyle/>
          <a:p>
            <a:fld id="{3C320A26-EB2C-4016-B979-461C3CDB5973}" type="datetimeFigureOut">
              <a:rPr lang="es-CL" smtClean="0"/>
              <a:t>01-03-2023</a:t>
            </a:fld>
            <a:endParaRPr lang="es-CL"/>
          </a:p>
        </p:txBody>
      </p:sp>
      <p:sp>
        <p:nvSpPr>
          <p:cNvPr id="5" name="Marcador de pie de página 4">
            <a:extLst>
              <a:ext uri="{FF2B5EF4-FFF2-40B4-BE49-F238E27FC236}">
                <a16:creationId xmlns:a16="http://schemas.microsoft.com/office/drawing/2014/main" id="{48B10FCC-84E3-F436-B3D8-4FF34870C78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21BB0821-76F1-D20A-115C-B12C3B4413EC}"/>
              </a:ext>
            </a:extLst>
          </p:cNvPr>
          <p:cNvSpPr>
            <a:spLocks noGrp="1"/>
          </p:cNvSpPr>
          <p:nvPr>
            <p:ph type="sldNum" sz="quarter" idx="12"/>
          </p:nvPr>
        </p:nvSpPr>
        <p:spPr/>
        <p:txBody>
          <a:bodyPr/>
          <a:lstStyle/>
          <a:p>
            <a:fld id="{9768260A-740F-4890-9E6D-073D279494D5}" type="slidenum">
              <a:rPr lang="es-CL" smtClean="0"/>
              <a:t>‹Nº›</a:t>
            </a:fld>
            <a:endParaRPr lang="es-CL"/>
          </a:p>
        </p:txBody>
      </p:sp>
    </p:spTree>
    <p:extLst>
      <p:ext uri="{BB962C8B-B14F-4D97-AF65-F5344CB8AC3E}">
        <p14:creationId xmlns:p14="http://schemas.microsoft.com/office/powerpoint/2010/main" val="492121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A76E706-7DCE-4470-A3A4-2B7CEB69E8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B2DE988E-D932-3D33-5413-454227A762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3A73F2BD-DC4C-3A9F-F58F-74933E4200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320A26-EB2C-4016-B979-461C3CDB5973}" type="datetimeFigureOut">
              <a:rPr lang="es-CL" smtClean="0"/>
              <a:t>01-03-2023</a:t>
            </a:fld>
            <a:endParaRPr lang="es-CL"/>
          </a:p>
        </p:txBody>
      </p:sp>
      <p:sp>
        <p:nvSpPr>
          <p:cNvPr id="5" name="Marcador de pie de página 4">
            <a:extLst>
              <a:ext uri="{FF2B5EF4-FFF2-40B4-BE49-F238E27FC236}">
                <a16:creationId xmlns:a16="http://schemas.microsoft.com/office/drawing/2014/main" id="{5E84032D-8E83-15C1-AEA2-BDC7BEF006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FDB6EA5E-F94F-E634-1466-475ADCD704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68260A-740F-4890-9E6D-073D279494D5}" type="slidenum">
              <a:rPr lang="es-CL" smtClean="0"/>
              <a:t>‹Nº›</a:t>
            </a:fld>
            <a:endParaRPr lang="es-CL"/>
          </a:p>
        </p:txBody>
      </p:sp>
    </p:spTree>
    <p:extLst>
      <p:ext uri="{BB962C8B-B14F-4D97-AF65-F5344CB8AC3E}">
        <p14:creationId xmlns:p14="http://schemas.microsoft.com/office/powerpoint/2010/main" val="3127495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malegria@mapagroasesorias.com" TargetMode="Externa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mapagroasesorias.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mapagroasesorias.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jp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malegria@mapagroasesorias.com" TargetMode="Externa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DF5BE9-224F-5081-4C3F-C0A4807B02E4}"/>
              </a:ext>
            </a:extLst>
          </p:cNvPr>
          <p:cNvSpPr>
            <a:spLocks noGrp="1"/>
          </p:cNvSpPr>
          <p:nvPr>
            <p:ph type="ctrTitle"/>
          </p:nvPr>
        </p:nvSpPr>
        <p:spPr>
          <a:xfrm>
            <a:off x="1524000" y="1922463"/>
            <a:ext cx="9144000" cy="2387600"/>
          </a:xfrm>
        </p:spPr>
        <p:txBody>
          <a:bodyPr>
            <a:normAutofit fontScale="90000"/>
          </a:bodyPr>
          <a:lstStyle/>
          <a:p>
            <a:r>
              <a:rPr lang="es-MX" b="1" dirty="0">
                <a:solidFill>
                  <a:schemeClr val="accent6">
                    <a:lumMod val="75000"/>
                  </a:schemeClr>
                </a:solidFill>
              </a:rPr>
              <a:t>Mapeo con drones como herramienta de gestión en huertos frutales. </a:t>
            </a:r>
            <a:endParaRPr lang="es-CL" b="1" dirty="0">
              <a:solidFill>
                <a:schemeClr val="accent6">
                  <a:lumMod val="75000"/>
                </a:schemeClr>
              </a:solidFill>
            </a:endParaRPr>
          </a:p>
        </p:txBody>
      </p:sp>
      <p:sp>
        <p:nvSpPr>
          <p:cNvPr id="3" name="Subtítulo 2">
            <a:extLst>
              <a:ext uri="{FF2B5EF4-FFF2-40B4-BE49-F238E27FC236}">
                <a16:creationId xmlns:a16="http://schemas.microsoft.com/office/drawing/2014/main" id="{51E189A4-7CB1-368C-0802-6B07C34DEA72}"/>
              </a:ext>
            </a:extLst>
          </p:cNvPr>
          <p:cNvSpPr>
            <a:spLocks noGrp="1"/>
          </p:cNvSpPr>
          <p:nvPr>
            <p:ph type="subTitle" idx="1"/>
          </p:nvPr>
        </p:nvSpPr>
        <p:spPr>
          <a:xfrm>
            <a:off x="1524000" y="4731798"/>
            <a:ext cx="9144000" cy="1988597"/>
          </a:xfrm>
        </p:spPr>
        <p:txBody>
          <a:bodyPr>
            <a:normAutofit fontScale="77500" lnSpcReduction="20000"/>
          </a:bodyPr>
          <a:lstStyle/>
          <a:p>
            <a:r>
              <a:rPr lang="es-MX" dirty="0"/>
              <a:t>Mario Alegría Ayala</a:t>
            </a:r>
          </a:p>
          <a:p>
            <a:r>
              <a:rPr lang="es-MX" b="1" dirty="0">
                <a:solidFill>
                  <a:schemeClr val="accent6">
                    <a:lumMod val="75000"/>
                  </a:schemeClr>
                </a:solidFill>
              </a:rPr>
              <a:t>Director de MAP </a:t>
            </a:r>
            <a:r>
              <a:rPr lang="es-MX" b="1" dirty="0" err="1">
                <a:solidFill>
                  <a:schemeClr val="accent6">
                    <a:lumMod val="75000"/>
                  </a:schemeClr>
                </a:solidFill>
              </a:rPr>
              <a:t>Agroasesorías</a:t>
            </a:r>
            <a:r>
              <a:rPr lang="es-MX" b="1" dirty="0">
                <a:solidFill>
                  <a:schemeClr val="accent6">
                    <a:lumMod val="75000"/>
                  </a:schemeClr>
                </a:solidFill>
              </a:rPr>
              <a:t>.</a:t>
            </a:r>
          </a:p>
          <a:p>
            <a:r>
              <a:rPr lang="es-MX" dirty="0">
                <a:solidFill>
                  <a:schemeClr val="accent6">
                    <a:lumMod val="75000"/>
                  </a:schemeClr>
                </a:solidFill>
              </a:rPr>
              <a:t>Ing. Agrónomo m. Fruticultura.</a:t>
            </a:r>
          </a:p>
          <a:p>
            <a:r>
              <a:rPr lang="es-MX" dirty="0">
                <a:solidFill>
                  <a:schemeClr val="accent6">
                    <a:lumMod val="75000"/>
                  </a:schemeClr>
                </a:solidFill>
              </a:rPr>
              <a:t>M. Sc. Riego y Agricultura de Precisión. </a:t>
            </a:r>
          </a:p>
          <a:p>
            <a:r>
              <a:rPr lang="es-MX" b="1" dirty="0">
                <a:solidFill>
                  <a:schemeClr val="accent6">
                    <a:lumMod val="75000"/>
                  </a:schemeClr>
                </a:solidFill>
                <a:hlinkClick r:id="rId2"/>
              </a:rPr>
              <a:t>malegria@mapagroasesorias.com</a:t>
            </a:r>
            <a:r>
              <a:rPr lang="es-MX" b="1" dirty="0">
                <a:solidFill>
                  <a:schemeClr val="accent6">
                    <a:lumMod val="75000"/>
                  </a:schemeClr>
                </a:solidFill>
              </a:rPr>
              <a:t> </a:t>
            </a:r>
          </a:p>
          <a:p>
            <a:r>
              <a:rPr lang="es-MX" b="1" dirty="0">
                <a:solidFill>
                  <a:schemeClr val="accent6">
                    <a:lumMod val="75000"/>
                  </a:schemeClr>
                </a:solidFill>
              </a:rPr>
              <a:t>+56984174315</a:t>
            </a:r>
          </a:p>
          <a:p>
            <a:endParaRPr lang="es-CL" dirty="0">
              <a:solidFill>
                <a:schemeClr val="accent6">
                  <a:lumMod val="75000"/>
                </a:schemeClr>
              </a:solidFill>
            </a:endParaRPr>
          </a:p>
        </p:txBody>
      </p:sp>
      <p:pic>
        <p:nvPicPr>
          <p:cNvPr id="5" name="Imagen 4" descr="Imagen que contiene Calendario&#10;&#10;Descripción generada automáticamente">
            <a:extLst>
              <a:ext uri="{FF2B5EF4-FFF2-40B4-BE49-F238E27FC236}">
                <a16:creationId xmlns:a16="http://schemas.microsoft.com/office/drawing/2014/main" id="{B8F0E791-A396-D2EB-12F0-DA2148D051D3}"/>
              </a:ext>
            </a:extLst>
          </p:cNvPr>
          <p:cNvPicPr>
            <a:picLocks noChangeAspect="1"/>
          </p:cNvPicPr>
          <p:nvPr/>
        </p:nvPicPr>
        <p:blipFill rotWithShape="1">
          <a:blip r:embed="rId3">
            <a:extLst>
              <a:ext uri="{28A0092B-C50C-407E-A947-70E740481C1C}">
                <a14:useLocalDpi xmlns:a14="http://schemas.microsoft.com/office/drawing/2010/main" val="0"/>
              </a:ext>
            </a:extLst>
          </a:blip>
          <a:srcRect t="39573" r="65937"/>
          <a:stretch/>
        </p:blipFill>
        <p:spPr>
          <a:xfrm>
            <a:off x="0" y="0"/>
            <a:ext cx="4152900" cy="1818046"/>
          </a:xfrm>
          <a:prstGeom prst="rect">
            <a:avLst/>
          </a:prstGeom>
        </p:spPr>
      </p:pic>
      <p:pic>
        <p:nvPicPr>
          <p:cNvPr id="7" name="Imagen 6" descr="Imagen que contiene máquina de coser, aparato, tabla, hombre&#10;&#10;Descripción generada automáticamente">
            <a:extLst>
              <a:ext uri="{FF2B5EF4-FFF2-40B4-BE49-F238E27FC236}">
                <a16:creationId xmlns:a16="http://schemas.microsoft.com/office/drawing/2014/main" id="{6AAE9D6F-08DC-093F-1575-5C3AD07C5F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44100" y="0"/>
            <a:ext cx="2247900" cy="2247900"/>
          </a:xfrm>
          <a:prstGeom prst="rect">
            <a:avLst/>
          </a:prstGeom>
        </p:spPr>
      </p:pic>
    </p:spTree>
    <p:extLst>
      <p:ext uri="{BB962C8B-B14F-4D97-AF65-F5344CB8AC3E}">
        <p14:creationId xmlns:p14="http://schemas.microsoft.com/office/powerpoint/2010/main" val="656303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09179B-C991-BAA6-A48D-3A358576C620}"/>
              </a:ext>
            </a:extLst>
          </p:cNvPr>
          <p:cNvSpPr>
            <a:spLocks noGrp="1"/>
          </p:cNvSpPr>
          <p:nvPr>
            <p:ph type="title"/>
          </p:nvPr>
        </p:nvSpPr>
        <p:spPr/>
        <p:txBody>
          <a:bodyPr/>
          <a:lstStyle/>
          <a:p>
            <a:r>
              <a:rPr lang="es-MX" b="1" dirty="0">
                <a:solidFill>
                  <a:schemeClr val="accent6">
                    <a:lumMod val="75000"/>
                  </a:schemeClr>
                </a:solidFill>
              </a:rPr>
              <a:t>MAP </a:t>
            </a:r>
            <a:r>
              <a:rPr lang="es-MX" b="1" dirty="0" err="1">
                <a:solidFill>
                  <a:schemeClr val="accent6">
                    <a:lumMod val="75000"/>
                  </a:schemeClr>
                </a:solidFill>
              </a:rPr>
              <a:t>Agroasesorías</a:t>
            </a:r>
            <a:endParaRPr lang="es-CL" b="1" dirty="0">
              <a:solidFill>
                <a:schemeClr val="accent6">
                  <a:lumMod val="75000"/>
                </a:schemeClr>
              </a:solidFill>
            </a:endParaRPr>
          </a:p>
        </p:txBody>
      </p:sp>
      <p:sp>
        <p:nvSpPr>
          <p:cNvPr id="3" name="Marcador de contenido 2">
            <a:extLst>
              <a:ext uri="{FF2B5EF4-FFF2-40B4-BE49-F238E27FC236}">
                <a16:creationId xmlns:a16="http://schemas.microsoft.com/office/drawing/2014/main" id="{53565306-0F9D-D966-A542-BB01AC2D65E3}"/>
              </a:ext>
            </a:extLst>
          </p:cNvPr>
          <p:cNvSpPr>
            <a:spLocks noGrp="1"/>
          </p:cNvSpPr>
          <p:nvPr>
            <p:ph idx="1"/>
          </p:nvPr>
        </p:nvSpPr>
        <p:spPr>
          <a:xfrm>
            <a:off x="838200" y="1533525"/>
            <a:ext cx="10515600" cy="3238500"/>
          </a:xfrm>
        </p:spPr>
        <p:txBody>
          <a:bodyPr>
            <a:normAutofit fontScale="70000" lnSpcReduction="20000"/>
          </a:bodyPr>
          <a:lstStyle/>
          <a:p>
            <a:pPr algn="just"/>
            <a:r>
              <a:rPr lang="es-MX" b="0" i="0" dirty="0">
                <a:solidFill>
                  <a:srgbClr val="4D4D4D"/>
                </a:solidFill>
                <a:effectLst/>
                <a:latin typeface="Fira Sans" panose="020B0503050000020004" pitchFamily="34" charset="0"/>
              </a:rPr>
              <a:t>MAP </a:t>
            </a:r>
            <a:r>
              <a:rPr lang="es-MX" b="0" i="0" dirty="0" err="1">
                <a:solidFill>
                  <a:srgbClr val="4D4D4D"/>
                </a:solidFill>
                <a:effectLst/>
                <a:latin typeface="Fira Sans" panose="020B0503050000020004" pitchFamily="34" charset="0"/>
              </a:rPr>
              <a:t>agroasesorías</a:t>
            </a:r>
            <a:r>
              <a:rPr lang="es-MX" b="0" i="0" dirty="0">
                <a:solidFill>
                  <a:srgbClr val="4D4D4D"/>
                </a:solidFill>
                <a:effectLst/>
                <a:latin typeface="Fira Sans" panose="020B0503050000020004" pitchFamily="34" charset="0"/>
              </a:rPr>
              <a:t> es una empresa dedicada a dar soluciones tecnológicas en el ámbito de la agricultura de precisión. Enfocada en la reportería gerencial y en el manejo del riego, la nutrición de cultivos y el manejo agronómico de problemáticas productivas.</a:t>
            </a:r>
          </a:p>
          <a:p>
            <a:pPr algn="just"/>
            <a:endParaRPr lang="es-MX" b="0" i="0" dirty="0">
              <a:solidFill>
                <a:srgbClr val="666666"/>
              </a:solidFill>
              <a:effectLst/>
              <a:latin typeface="Fira Sans" panose="020B0503050000020004" pitchFamily="34" charset="0"/>
            </a:endParaRPr>
          </a:p>
          <a:p>
            <a:pPr algn="just"/>
            <a:r>
              <a:rPr lang="es-MX" b="0" i="0" dirty="0">
                <a:solidFill>
                  <a:srgbClr val="4D4D4D"/>
                </a:solidFill>
                <a:effectLst/>
                <a:latin typeface="Fira Sans" panose="020B0503050000020004" pitchFamily="34" charset="0"/>
              </a:rPr>
              <a:t>Nuestro modelo se basa en la recolección de datos e información a escala </a:t>
            </a:r>
            <a:r>
              <a:rPr lang="es-MX" b="0" i="0" dirty="0" err="1">
                <a:solidFill>
                  <a:srgbClr val="4D4D4D"/>
                </a:solidFill>
                <a:effectLst/>
                <a:latin typeface="Fira Sans" panose="020B0503050000020004" pitchFamily="34" charset="0"/>
              </a:rPr>
              <a:t>intrapredial</a:t>
            </a:r>
            <a:r>
              <a:rPr lang="es-MX" b="0" i="0" dirty="0">
                <a:solidFill>
                  <a:srgbClr val="4D4D4D"/>
                </a:solidFill>
                <a:effectLst/>
                <a:latin typeface="Fira Sans" panose="020B0503050000020004" pitchFamily="34" charset="0"/>
              </a:rPr>
              <a:t>, para la generación de información atingente a solucionar las problemáticas del huerto en estudio, enfocados en la mejora de rendimientos, en la mejora de la calidad y condición de la fruta y en la sustentabilidad de la producción en el largo plazo.</a:t>
            </a:r>
          </a:p>
          <a:p>
            <a:pPr algn="just"/>
            <a:endParaRPr lang="es-MX" b="0" i="0" dirty="0">
              <a:solidFill>
                <a:srgbClr val="4D4D4D"/>
              </a:solidFill>
              <a:effectLst/>
              <a:latin typeface="Fira Sans" panose="020B0503050000020004" pitchFamily="34" charset="0"/>
            </a:endParaRPr>
          </a:p>
          <a:p>
            <a:pPr algn="just"/>
            <a:r>
              <a:rPr lang="es-MX" b="0" i="0" dirty="0">
                <a:solidFill>
                  <a:srgbClr val="666666"/>
                </a:solidFill>
                <a:effectLst/>
                <a:latin typeface="Fira Sans" panose="020B0503050000020004" pitchFamily="34" charset="0"/>
                <a:hlinkClick r:id="rId2"/>
              </a:rPr>
              <a:t>https://www.mapagroasesorias.com/</a:t>
            </a:r>
            <a:r>
              <a:rPr lang="es-MX" b="0" i="0" dirty="0">
                <a:solidFill>
                  <a:srgbClr val="666666"/>
                </a:solidFill>
                <a:effectLst/>
                <a:latin typeface="Fira Sans" panose="020B0503050000020004" pitchFamily="34" charset="0"/>
              </a:rPr>
              <a:t> </a:t>
            </a:r>
          </a:p>
          <a:p>
            <a:endParaRPr lang="es-CL" dirty="0"/>
          </a:p>
        </p:txBody>
      </p:sp>
      <p:pic>
        <p:nvPicPr>
          <p:cNvPr id="5" name="Imagen 4" descr="Imagen que contiene Calendario&#10;&#10;Descripción generada automáticamente">
            <a:extLst>
              <a:ext uri="{FF2B5EF4-FFF2-40B4-BE49-F238E27FC236}">
                <a16:creationId xmlns:a16="http://schemas.microsoft.com/office/drawing/2014/main" id="{04820999-DC36-D15D-F4B2-04DF79A0CB2F}"/>
              </a:ext>
            </a:extLst>
          </p:cNvPr>
          <p:cNvPicPr>
            <a:picLocks noChangeAspect="1"/>
          </p:cNvPicPr>
          <p:nvPr/>
        </p:nvPicPr>
        <p:blipFill rotWithShape="1">
          <a:blip r:embed="rId3">
            <a:extLst>
              <a:ext uri="{28A0092B-C50C-407E-A947-70E740481C1C}">
                <a14:useLocalDpi xmlns:a14="http://schemas.microsoft.com/office/drawing/2010/main" val="0"/>
              </a:ext>
            </a:extLst>
          </a:blip>
          <a:srcRect b="21824"/>
          <a:stretch/>
        </p:blipFill>
        <p:spPr>
          <a:xfrm>
            <a:off x="0" y="4772025"/>
            <a:ext cx="12192000" cy="2085975"/>
          </a:xfrm>
          <a:prstGeom prst="rect">
            <a:avLst/>
          </a:prstGeom>
        </p:spPr>
      </p:pic>
    </p:spTree>
    <p:extLst>
      <p:ext uri="{BB962C8B-B14F-4D97-AF65-F5344CB8AC3E}">
        <p14:creationId xmlns:p14="http://schemas.microsoft.com/office/powerpoint/2010/main" val="1040698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F09179B-C991-BAA6-A48D-3A358576C620}"/>
              </a:ext>
            </a:extLst>
          </p:cNvPr>
          <p:cNvSpPr>
            <a:spLocks noGrp="1"/>
          </p:cNvSpPr>
          <p:nvPr>
            <p:ph type="title"/>
          </p:nvPr>
        </p:nvSpPr>
        <p:spPr>
          <a:xfrm>
            <a:off x="640080" y="325369"/>
            <a:ext cx="4368602" cy="1956841"/>
          </a:xfrm>
        </p:spPr>
        <p:txBody>
          <a:bodyPr anchor="b">
            <a:normAutofit/>
          </a:bodyPr>
          <a:lstStyle/>
          <a:p>
            <a:r>
              <a:rPr lang="es-MX" sz="5400" b="1" dirty="0">
                <a:solidFill>
                  <a:schemeClr val="accent6">
                    <a:lumMod val="75000"/>
                  </a:schemeClr>
                </a:solidFill>
              </a:rPr>
              <a:t>MAP </a:t>
            </a:r>
            <a:r>
              <a:rPr lang="es-MX" sz="5400" b="1" dirty="0" err="1">
                <a:solidFill>
                  <a:schemeClr val="accent6">
                    <a:lumMod val="75000"/>
                  </a:schemeClr>
                </a:solidFill>
              </a:rPr>
              <a:t>Agroasesorías</a:t>
            </a:r>
            <a:endParaRPr lang="es-CL" sz="5400" b="1" dirty="0">
              <a:solidFill>
                <a:schemeClr val="accent6">
                  <a:lumMod val="75000"/>
                </a:schemeClr>
              </a:solidFill>
            </a:endParaRP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3565306-0F9D-D966-A542-BB01AC2D65E3}"/>
              </a:ext>
            </a:extLst>
          </p:cNvPr>
          <p:cNvSpPr>
            <a:spLocks noGrp="1"/>
          </p:cNvSpPr>
          <p:nvPr>
            <p:ph idx="1"/>
          </p:nvPr>
        </p:nvSpPr>
        <p:spPr>
          <a:xfrm>
            <a:off x="284085" y="2717100"/>
            <a:ext cx="5027617" cy="4020519"/>
          </a:xfrm>
        </p:spPr>
        <p:txBody>
          <a:bodyPr>
            <a:normAutofit fontScale="92500" lnSpcReduction="20000"/>
          </a:bodyPr>
          <a:lstStyle/>
          <a:p>
            <a:endParaRPr lang="es-MX" sz="1200" b="0" i="0" dirty="0">
              <a:effectLst/>
              <a:latin typeface="Fira Sans" panose="020B0503050000020004" pitchFamily="34" charset="0"/>
            </a:endParaRPr>
          </a:p>
          <a:p>
            <a:r>
              <a:rPr lang="es-MX" sz="1200" b="0" i="0" dirty="0">
                <a:effectLst/>
                <a:latin typeface="Fira Sans" panose="020B0503050000020004" pitchFamily="34" charset="0"/>
              </a:rPr>
              <a:t>Servicio de </a:t>
            </a:r>
            <a:r>
              <a:rPr lang="es-MX" sz="1200" b="0" i="0" dirty="0" err="1">
                <a:effectLst/>
                <a:latin typeface="Fira Sans" panose="020B0503050000020004" pitchFamily="34" charset="0"/>
              </a:rPr>
              <a:t>webmaping</a:t>
            </a:r>
            <a:r>
              <a:rPr lang="es-MX" sz="1200" b="0" i="0" dirty="0">
                <a:effectLst/>
                <a:latin typeface="Fira Sans" panose="020B0503050000020004" pitchFamily="34" charset="0"/>
              </a:rPr>
              <a:t> basado en </a:t>
            </a:r>
            <a:r>
              <a:rPr lang="es-MX" sz="1200" b="0" i="0" dirty="0" err="1">
                <a:effectLst/>
                <a:latin typeface="Fira Sans" panose="020B0503050000020004" pitchFamily="34" charset="0"/>
              </a:rPr>
              <a:t>ArcGis</a:t>
            </a:r>
            <a:r>
              <a:rPr lang="es-MX" sz="1200" b="0" i="0" dirty="0">
                <a:effectLst/>
                <a:latin typeface="Fira Sans" panose="020B0503050000020004" pitchFamily="34" charset="0"/>
              </a:rPr>
              <a:t> Online.</a:t>
            </a:r>
          </a:p>
          <a:p>
            <a:endParaRPr lang="es-MX" sz="1200" b="0" i="0" dirty="0">
              <a:effectLst/>
              <a:latin typeface="Fira Sans" panose="020B0503050000020004" pitchFamily="34" charset="0"/>
            </a:endParaRPr>
          </a:p>
          <a:p>
            <a:r>
              <a:rPr lang="es-MX" sz="1200" b="0" i="0" dirty="0">
                <a:effectLst/>
                <a:latin typeface="Fira Sans" panose="020B0503050000020004" pitchFamily="34" charset="0"/>
              </a:rPr>
              <a:t>Análisis de cultivos con imágenes multiespectrales satelitales.</a:t>
            </a:r>
          </a:p>
          <a:p>
            <a:endParaRPr lang="es-MX" sz="1200" b="0" i="0" dirty="0">
              <a:effectLst/>
              <a:latin typeface="Fira Sans" panose="020B0503050000020004" pitchFamily="34" charset="0"/>
            </a:endParaRPr>
          </a:p>
          <a:p>
            <a:r>
              <a:rPr lang="es-MX" sz="1200" dirty="0">
                <a:latin typeface="Fira Sans" panose="020B0503050000020004" pitchFamily="34" charset="0"/>
              </a:rPr>
              <a:t>Análisis de cultivos con imágenes multiespectrales de dron.</a:t>
            </a:r>
          </a:p>
          <a:p>
            <a:endParaRPr lang="es-MX" sz="1200" dirty="0">
              <a:latin typeface="Fira Sans" panose="020B0503050000020004" pitchFamily="34" charset="0"/>
            </a:endParaRPr>
          </a:p>
          <a:p>
            <a:r>
              <a:rPr lang="es-MX" sz="1200" b="0" i="0" dirty="0">
                <a:effectLst/>
                <a:latin typeface="Fira Sans" panose="020B0503050000020004" pitchFamily="34" charset="0"/>
              </a:rPr>
              <a:t>Análisis del medio físico Suelo-Agua-Luz para diagnósticos agronómicos en riego, nutrición vegetal, manejos culturales.</a:t>
            </a:r>
          </a:p>
          <a:p>
            <a:endParaRPr lang="es-MX" sz="1200" b="0" i="0" dirty="0">
              <a:effectLst/>
              <a:latin typeface="Fira Sans" panose="020B0503050000020004" pitchFamily="34" charset="0"/>
            </a:endParaRPr>
          </a:p>
          <a:p>
            <a:r>
              <a:rPr lang="es-MX" sz="1200" b="0" i="0" dirty="0">
                <a:effectLst/>
                <a:latin typeface="Fira Sans" panose="020B0503050000020004" pitchFamily="34" charset="0"/>
              </a:rPr>
              <a:t>Asesoría agronómica basada en datos recolectados con distintos instrumentos de control: </a:t>
            </a:r>
            <a:r>
              <a:rPr lang="es-MX" sz="1200" b="0" i="0" dirty="0" err="1">
                <a:effectLst/>
                <a:latin typeface="Fira Sans" panose="020B0503050000020004" pitchFamily="34" charset="0"/>
              </a:rPr>
              <a:t>Scouting</a:t>
            </a:r>
            <a:r>
              <a:rPr lang="es-MX" sz="1200" b="0" i="0" dirty="0">
                <a:effectLst/>
                <a:latin typeface="Fira Sans" panose="020B0503050000020004" pitchFamily="34" charset="0"/>
              </a:rPr>
              <a:t> de campo, </a:t>
            </a:r>
            <a:r>
              <a:rPr lang="es-MX" sz="1200" b="0" i="0" dirty="0" err="1">
                <a:effectLst/>
                <a:latin typeface="Fira Sans" panose="020B0503050000020004" pitchFamily="34" charset="0"/>
              </a:rPr>
              <a:t>Imacimus</a:t>
            </a:r>
            <a:r>
              <a:rPr lang="es-MX" sz="1200" b="0" i="0" dirty="0">
                <a:effectLst/>
                <a:latin typeface="Fira Sans" panose="020B0503050000020004" pitchFamily="34" charset="0"/>
              </a:rPr>
              <a:t> 10, Sondas TDR, Dron Multiespectral, Sensores Blue </a:t>
            </a:r>
            <a:r>
              <a:rPr lang="es-MX" sz="1200" b="0" i="0" dirty="0" err="1">
                <a:effectLst/>
                <a:latin typeface="Fira Sans" panose="020B0503050000020004" pitchFamily="34" charset="0"/>
              </a:rPr>
              <a:t>lab</a:t>
            </a:r>
            <a:r>
              <a:rPr lang="es-MX" sz="1200" b="0" i="0" dirty="0">
                <a:effectLst/>
                <a:latin typeface="Fira Sans" panose="020B0503050000020004" pitchFamily="34" charset="0"/>
              </a:rPr>
              <a:t>, Sensor PAR </a:t>
            </a:r>
            <a:r>
              <a:rPr lang="es-MX" sz="1200" b="0" i="0" dirty="0" err="1">
                <a:effectLst/>
                <a:latin typeface="Fira Sans" panose="020B0503050000020004" pitchFamily="34" charset="0"/>
              </a:rPr>
              <a:t>Apogee</a:t>
            </a:r>
            <a:r>
              <a:rPr lang="es-MX" sz="1200" dirty="0">
                <a:latin typeface="Fira Sans" panose="020B0503050000020004" pitchFamily="34" charset="0"/>
              </a:rPr>
              <a:t>, Análisis de suelo, agua y soluciones nutritivas, etc. </a:t>
            </a:r>
            <a:endParaRPr lang="es-MX" sz="1200" b="0" i="0" dirty="0">
              <a:effectLst/>
              <a:latin typeface="Fira Sans" panose="020B0503050000020004" pitchFamily="34" charset="0"/>
            </a:endParaRPr>
          </a:p>
          <a:p>
            <a:endParaRPr lang="es-MX" sz="1200" b="0" i="0" dirty="0">
              <a:effectLst/>
              <a:latin typeface="Fira Sans" panose="020B0503050000020004" pitchFamily="34" charset="0"/>
            </a:endParaRPr>
          </a:p>
          <a:p>
            <a:r>
              <a:rPr lang="es-MX" sz="1200" dirty="0">
                <a:latin typeface="Fira Sans" panose="020B0503050000020004" pitchFamily="34" charset="0"/>
              </a:rPr>
              <a:t>Software especializado</a:t>
            </a:r>
            <a:r>
              <a:rPr lang="es-MX" sz="1200" b="0" i="0" dirty="0">
                <a:effectLst/>
                <a:latin typeface="Fira Sans" panose="020B0503050000020004" pitchFamily="34" charset="0"/>
              </a:rPr>
              <a:t>: </a:t>
            </a:r>
            <a:r>
              <a:rPr lang="es-MX" sz="1200" b="0" i="0" dirty="0" err="1">
                <a:effectLst/>
                <a:latin typeface="Fira Sans" panose="020B0503050000020004" pitchFamily="34" charset="0"/>
              </a:rPr>
              <a:t>Soil</a:t>
            </a:r>
            <a:r>
              <a:rPr lang="es-MX" sz="1200" b="0" i="0" dirty="0">
                <a:effectLst/>
                <a:latin typeface="Fira Sans" panose="020B0503050000020004" pitchFamily="34" charset="0"/>
              </a:rPr>
              <a:t> </a:t>
            </a:r>
            <a:r>
              <a:rPr lang="es-MX" sz="1200" b="0" i="0" dirty="0" err="1">
                <a:effectLst/>
                <a:latin typeface="Fira Sans" panose="020B0503050000020004" pitchFamily="34" charset="0"/>
              </a:rPr>
              <a:t>Water</a:t>
            </a:r>
            <a:r>
              <a:rPr lang="es-MX" sz="1200" b="0" i="0" dirty="0">
                <a:effectLst/>
                <a:latin typeface="Fira Sans" panose="020B0503050000020004" pitchFamily="34" charset="0"/>
              </a:rPr>
              <a:t>, QGIS, </a:t>
            </a:r>
            <a:r>
              <a:rPr lang="es-MX" sz="1200" b="0" i="0" dirty="0" err="1">
                <a:effectLst/>
                <a:latin typeface="Fira Sans" panose="020B0503050000020004" pitchFamily="34" charset="0"/>
              </a:rPr>
              <a:t>ArcGis</a:t>
            </a:r>
            <a:r>
              <a:rPr lang="es-MX" sz="1200" b="0" i="0" dirty="0">
                <a:effectLst/>
                <a:latin typeface="Fira Sans" panose="020B0503050000020004" pitchFamily="34" charset="0"/>
              </a:rPr>
              <a:t>, SAGA, </a:t>
            </a:r>
            <a:r>
              <a:rPr lang="es-MX" sz="1200" b="0" i="0" dirty="0" err="1">
                <a:effectLst/>
                <a:latin typeface="Fira Sans" panose="020B0503050000020004" pitchFamily="34" charset="0"/>
              </a:rPr>
              <a:t>InfoStat</a:t>
            </a:r>
            <a:r>
              <a:rPr lang="es-MX" sz="1200" b="0" i="0" dirty="0">
                <a:effectLst/>
                <a:latin typeface="Fira Sans" panose="020B0503050000020004" pitchFamily="34" charset="0"/>
              </a:rPr>
              <a:t>, </a:t>
            </a:r>
            <a:r>
              <a:rPr lang="es-MX" sz="1200" b="0" i="0" dirty="0" err="1">
                <a:effectLst/>
                <a:latin typeface="Fira Sans" panose="020B0503050000020004" pitchFamily="34" charset="0"/>
              </a:rPr>
              <a:t>SigmaPlot</a:t>
            </a:r>
            <a:r>
              <a:rPr lang="es-MX" sz="1200" b="0" i="0" dirty="0">
                <a:effectLst/>
                <a:latin typeface="Fira Sans" panose="020B0503050000020004" pitchFamily="34" charset="0"/>
              </a:rPr>
              <a:t>, PIX4D, </a:t>
            </a:r>
            <a:r>
              <a:rPr lang="es-MX" sz="1200" b="0" i="0" dirty="0" err="1">
                <a:effectLst/>
                <a:latin typeface="Fira Sans" panose="020B0503050000020004" pitchFamily="34" charset="0"/>
              </a:rPr>
              <a:t>Agisoft</a:t>
            </a:r>
            <a:r>
              <a:rPr lang="es-MX" sz="1200" b="0" i="0" dirty="0">
                <a:effectLst/>
                <a:latin typeface="Fira Sans" panose="020B0503050000020004" pitchFamily="34" charset="0"/>
              </a:rPr>
              <a:t>, entre otros.</a:t>
            </a:r>
          </a:p>
          <a:p>
            <a:r>
              <a:rPr lang="es-MX" sz="1200" b="0" i="0" dirty="0">
                <a:effectLst/>
                <a:latin typeface="Fira Sans" panose="020B0503050000020004" pitchFamily="34" charset="0"/>
                <a:hlinkClick r:id="rId2"/>
              </a:rPr>
              <a:t>https://www.mapagroasesorias.com/</a:t>
            </a:r>
            <a:r>
              <a:rPr lang="es-MX" sz="1200" b="0" i="0" dirty="0">
                <a:effectLst/>
                <a:latin typeface="Fira Sans" panose="020B0503050000020004" pitchFamily="34" charset="0"/>
              </a:rPr>
              <a:t> </a:t>
            </a:r>
          </a:p>
          <a:p>
            <a:endParaRPr lang="es-CL" sz="1200" dirty="0"/>
          </a:p>
        </p:txBody>
      </p:sp>
      <p:pic>
        <p:nvPicPr>
          <p:cNvPr id="8" name="Imagen 7" descr="Una taza de vino&#10;&#10;Descripción generada automáticamente con confianza baja">
            <a:extLst>
              <a:ext uri="{FF2B5EF4-FFF2-40B4-BE49-F238E27FC236}">
                <a16:creationId xmlns:a16="http://schemas.microsoft.com/office/drawing/2014/main" id="{10E3D9FE-E0C7-EBC8-9C60-75A13A784261}"/>
              </a:ext>
            </a:extLst>
          </p:cNvPr>
          <p:cNvPicPr>
            <a:picLocks noChangeAspect="1"/>
          </p:cNvPicPr>
          <p:nvPr/>
        </p:nvPicPr>
        <p:blipFill rotWithShape="1">
          <a:blip r:embed="rId3">
            <a:extLst>
              <a:ext uri="{28A0092B-C50C-407E-A947-70E740481C1C}">
                <a14:useLocalDpi xmlns:a14="http://schemas.microsoft.com/office/drawing/2010/main" val="0"/>
              </a:ext>
            </a:extLst>
          </a:blip>
          <a:srcRect l="23438" r="133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264684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69939A-2227-10DA-F713-5EB7BD97C9CD}"/>
              </a:ext>
            </a:extLst>
          </p:cNvPr>
          <p:cNvSpPr>
            <a:spLocks noGrp="1"/>
          </p:cNvSpPr>
          <p:nvPr>
            <p:ph type="title"/>
          </p:nvPr>
        </p:nvSpPr>
        <p:spPr>
          <a:xfrm>
            <a:off x="838200" y="365125"/>
            <a:ext cx="9105900" cy="1325563"/>
          </a:xfrm>
        </p:spPr>
        <p:txBody>
          <a:bodyPr/>
          <a:lstStyle/>
          <a:p>
            <a:r>
              <a:rPr lang="es-MX" b="1" dirty="0">
                <a:solidFill>
                  <a:schemeClr val="accent6">
                    <a:lumMod val="75000"/>
                  </a:schemeClr>
                </a:solidFill>
              </a:rPr>
              <a:t>Mapeo con drones como herramienta de gestión en huertos frutales. </a:t>
            </a:r>
            <a:endParaRPr lang="es-CL" dirty="0"/>
          </a:p>
        </p:txBody>
      </p:sp>
      <p:sp>
        <p:nvSpPr>
          <p:cNvPr id="3" name="Marcador de contenido 2">
            <a:extLst>
              <a:ext uri="{FF2B5EF4-FFF2-40B4-BE49-F238E27FC236}">
                <a16:creationId xmlns:a16="http://schemas.microsoft.com/office/drawing/2014/main" id="{DFFA6139-B85A-B180-A176-6DF9AB779E5B}"/>
              </a:ext>
            </a:extLst>
          </p:cNvPr>
          <p:cNvSpPr>
            <a:spLocks noGrp="1"/>
          </p:cNvSpPr>
          <p:nvPr>
            <p:ph idx="1"/>
          </p:nvPr>
        </p:nvSpPr>
        <p:spPr>
          <a:xfrm>
            <a:off x="301841" y="1825625"/>
            <a:ext cx="11771790" cy="4592930"/>
          </a:xfrm>
        </p:spPr>
        <p:txBody>
          <a:bodyPr>
            <a:normAutofit fontScale="92500" lnSpcReduction="20000"/>
          </a:bodyPr>
          <a:lstStyle/>
          <a:p>
            <a:r>
              <a:rPr lang="es-MX" dirty="0"/>
              <a:t>Para qué?</a:t>
            </a:r>
          </a:p>
          <a:p>
            <a:endParaRPr lang="es-CL" dirty="0"/>
          </a:p>
          <a:p>
            <a:r>
              <a:rPr lang="es-CL" dirty="0"/>
              <a:t>Estimación de superficie real cultivada.</a:t>
            </a:r>
          </a:p>
          <a:p>
            <a:r>
              <a:rPr lang="es-CL" dirty="0"/>
              <a:t>Levantamiento topográfico (diseño plantaciones – diagnóstico riego: anegamientos).</a:t>
            </a:r>
          </a:p>
          <a:p>
            <a:r>
              <a:rPr lang="es-CL" dirty="0"/>
              <a:t>Diseño de redes de drenaje.</a:t>
            </a:r>
          </a:p>
          <a:p>
            <a:r>
              <a:rPr lang="es-CL" dirty="0"/>
              <a:t>Índices de vegetación y análisis de condición del cultivo.</a:t>
            </a:r>
          </a:p>
          <a:p>
            <a:r>
              <a:rPr lang="es-CL" dirty="0"/>
              <a:t>Estimaciones </a:t>
            </a:r>
            <a:r>
              <a:rPr lang="es-CL" dirty="0" err="1"/>
              <a:t>alométricas</a:t>
            </a:r>
            <a:r>
              <a:rPr lang="es-CL" dirty="0"/>
              <a:t>.</a:t>
            </a:r>
          </a:p>
          <a:p>
            <a:r>
              <a:rPr lang="es-CL" dirty="0"/>
              <a:t>Relación del estado de la vegetación con rendimientos y calidad de fruta. </a:t>
            </a:r>
          </a:p>
          <a:p>
            <a:r>
              <a:rPr lang="es-CL" dirty="0"/>
              <a:t>Cámaras térmicas para monitoreo de riego y sanidad.</a:t>
            </a:r>
          </a:p>
          <a:p>
            <a:r>
              <a:rPr lang="es-CL" dirty="0"/>
              <a:t>Manejo del riego, fertilización, plagas y enfermedades. </a:t>
            </a:r>
          </a:p>
          <a:p>
            <a:r>
              <a:rPr lang="es-CL" dirty="0"/>
              <a:t>Zonificación de huertos </a:t>
            </a:r>
            <a:r>
              <a:rPr lang="es-CL" dirty="0">
                <a:sym typeface="Wingdings" panose="05000000000000000000" pitchFamily="2" charset="2"/>
              </a:rPr>
              <a:t> Manejo Sitio-Específico.</a:t>
            </a:r>
            <a:endParaRPr lang="es-CL" dirty="0"/>
          </a:p>
          <a:p>
            <a:endParaRPr lang="es-MX" dirty="0"/>
          </a:p>
        </p:txBody>
      </p:sp>
      <p:pic>
        <p:nvPicPr>
          <p:cNvPr id="4" name="Imagen 3" descr="Imagen que contiene máquina de coser, aparato, tabla, hombre&#10;&#10;Descripción generada automáticamente">
            <a:extLst>
              <a:ext uri="{FF2B5EF4-FFF2-40B4-BE49-F238E27FC236}">
                <a16:creationId xmlns:a16="http://schemas.microsoft.com/office/drawing/2014/main" id="{F049AB6D-B19B-0FAC-A141-18E454D292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0229" y="-1"/>
            <a:ext cx="2701771" cy="2701771"/>
          </a:xfrm>
          <a:prstGeom prst="rect">
            <a:avLst/>
          </a:prstGeom>
        </p:spPr>
      </p:pic>
    </p:spTree>
    <p:extLst>
      <p:ext uri="{BB962C8B-B14F-4D97-AF65-F5344CB8AC3E}">
        <p14:creationId xmlns:p14="http://schemas.microsoft.com/office/powerpoint/2010/main" val="324010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629EFB-DB85-A58B-FB95-CB6BDB414009}"/>
              </a:ext>
            </a:extLst>
          </p:cNvPr>
          <p:cNvSpPr>
            <a:spLocks noGrp="1"/>
          </p:cNvSpPr>
          <p:nvPr>
            <p:ph type="title"/>
          </p:nvPr>
        </p:nvSpPr>
        <p:spPr/>
        <p:txBody>
          <a:bodyPr/>
          <a:lstStyle/>
          <a:p>
            <a:r>
              <a:rPr lang="es-MX" sz="5400" b="1" dirty="0">
                <a:solidFill>
                  <a:schemeClr val="accent6">
                    <a:lumMod val="75000"/>
                  </a:schemeClr>
                </a:solidFill>
              </a:rPr>
              <a:t>Algunos</a:t>
            </a:r>
            <a:r>
              <a:rPr lang="es-MX" dirty="0"/>
              <a:t> </a:t>
            </a:r>
            <a:r>
              <a:rPr lang="es-MX" sz="5400" b="1" dirty="0">
                <a:solidFill>
                  <a:schemeClr val="accent6">
                    <a:lumMod val="75000"/>
                  </a:schemeClr>
                </a:solidFill>
              </a:rPr>
              <a:t>fundamentos</a:t>
            </a:r>
            <a:r>
              <a:rPr lang="es-MX" dirty="0"/>
              <a:t>.</a:t>
            </a:r>
            <a:endParaRPr lang="es-CL" dirty="0"/>
          </a:p>
        </p:txBody>
      </p:sp>
      <p:pic>
        <p:nvPicPr>
          <p:cNvPr id="5" name="Imagen 4">
            <a:extLst>
              <a:ext uri="{FF2B5EF4-FFF2-40B4-BE49-F238E27FC236}">
                <a16:creationId xmlns:a16="http://schemas.microsoft.com/office/drawing/2014/main" id="{E5AAC99F-DC0C-C411-77E8-C68406A5DEB5}"/>
              </a:ext>
            </a:extLst>
          </p:cNvPr>
          <p:cNvPicPr>
            <a:picLocks noChangeAspect="1"/>
          </p:cNvPicPr>
          <p:nvPr/>
        </p:nvPicPr>
        <p:blipFill rotWithShape="1">
          <a:blip r:embed="rId2"/>
          <a:srcRect l="24685" t="13463" r="24417" b="17928"/>
          <a:stretch/>
        </p:blipFill>
        <p:spPr>
          <a:xfrm>
            <a:off x="301842" y="1578330"/>
            <a:ext cx="6205490" cy="4705165"/>
          </a:xfrm>
          <a:prstGeom prst="rect">
            <a:avLst/>
          </a:prstGeom>
        </p:spPr>
      </p:pic>
      <p:pic>
        <p:nvPicPr>
          <p:cNvPr id="7" name="Marcador de contenido 6">
            <a:extLst>
              <a:ext uri="{FF2B5EF4-FFF2-40B4-BE49-F238E27FC236}">
                <a16:creationId xmlns:a16="http://schemas.microsoft.com/office/drawing/2014/main" id="{AEBB3108-3059-FB86-918A-25EA2D3F3C23}"/>
              </a:ext>
            </a:extLst>
          </p:cNvPr>
          <p:cNvPicPr>
            <a:picLocks noGrp="1" noChangeAspect="1"/>
          </p:cNvPicPr>
          <p:nvPr>
            <p:ph idx="1"/>
          </p:nvPr>
        </p:nvPicPr>
        <p:blipFill rotWithShape="1">
          <a:blip r:embed="rId3"/>
          <a:srcRect l="27221" t="17803" r="25004" b="22437"/>
          <a:stretch/>
        </p:blipFill>
        <p:spPr>
          <a:xfrm>
            <a:off x="6629399" y="2309813"/>
            <a:ext cx="5408177" cy="3805237"/>
          </a:xfrm>
        </p:spPr>
      </p:pic>
      <p:pic>
        <p:nvPicPr>
          <p:cNvPr id="9" name="Imagen 8">
            <a:extLst>
              <a:ext uri="{FF2B5EF4-FFF2-40B4-BE49-F238E27FC236}">
                <a16:creationId xmlns:a16="http://schemas.microsoft.com/office/drawing/2014/main" id="{A4716D73-F0F1-769C-DB55-A5E0F131C123}"/>
              </a:ext>
            </a:extLst>
          </p:cNvPr>
          <p:cNvPicPr>
            <a:picLocks noChangeAspect="1"/>
          </p:cNvPicPr>
          <p:nvPr/>
        </p:nvPicPr>
        <p:blipFill rotWithShape="1">
          <a:blip r:embed="rId4"/>
          <a:srcRect l="23519" t="21101" r="24199" b="7184"/>
          <a:stretch/>
        </p:blipFill>
        <p:spPr>
          <a:xfrm>
            <a:off x="217503" y="1578330"/>
            <a:ext cx="6374168" cy="4918229"/>
          </a:xfrm>
          <a:prstGeom prst="rect">
            <a:avLst/>
          </a:prstGeom>
        </p:spPr>
      </p:pic>
    </p:spTree>
    <p:extLst>
      <p:ext uri="{BB962C8B-B14F-4D97-AF65-F5344CB8AC3E}">
        <p14:creationId xmlns:p14="http://schemas.microsoft.com/office/powerpoint/2010/main" val="156817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629EFB-DB85-A58B-FB95-CB6BDB414009}"/>
              </a:ext>
            </a:extLst>
          </p:cNvPr>
          <p:cNvSpPr>
            <a:spLocks noGrp="1"/>
          </p:cNvSpPr>
          <p:nvPr>
            <p:ph type="title"/>
          </p:nvPr>
        </p:nvSpPr>
        <p:spPr/>
        <p:txBody>
          <a:bodyPr/>
          <a:lstStyle/>
          <a:p>
            <a:r>
              <a:rPr lang="es-MX" sz="5400" b="1" dirty="0">
                <a:solidFill>
                  <a:schemeClr val="accent6">
                    <a:lumMod val="75000"/>
                  </a:schemeClr>
                </a:solidFill>
              </a:rPr>
              <a:t>Algunos</a:t>
            </a:r>
            <a:r>
              <a:rPr lang="es-MX" dirty="0"/>
              <a:t> </a:t>
            </a:r>
            <a:r>
              <a:rPr lang="es-MX" sz="5400" b="1" dirty="0">
                <a:solidFill>
                  <a:schemeClr val="accent6">
                    <a:lumMod val="75000"/>
                  </a:schemeClr>
                </a:solidFill>
              </a:rPr>
              <a:t>fundamentos</a:t>
            </a:r>
            <a:r>
              <a:rPr lang="es-MX" dirty="0"/>
              <a:t>.</a:t>
            </a:r>
            <a:endParaRPr lang="es-CL" dirty="0"/>
          </a:p>
        </p:txBody>
      </p:sp>
      <p:sp>
        <p:nvSpPr>
          <p:cNvPr id="4" name="Marcador de contenido 3">
            <a:extLst>
              <a:ext uri="{FF2B5EF4-FFF2-40B4-BE49-F238E27FC236}">
                <a16:creationId xmlns:a16="http://schemas.microsoft.com/office/drawing/2014/main" id="{725AD167-D272-0814-8086-411640FC2D0D}"/>
              </a:ext>
            </a:extLst>
          </p:cNvPr>
          <p:cNvSpPr>
            <a:spLocks noGrp="1"/>
          </p:cNvSpPr>
          <p:nvPr>
            <p:ph idx="1"/>
          </p:nvPr>
        </p:nvSpPr>
        <p:spPr/>
        <p:txBody>
          <a:bodyPr/>
          <a:lstStyle/>
          <a:p>
            <a:endParaRPr lang="es-CL"/>
          </a:p>
        </p:txBody>
      </p:sp>
      <p:pic>
        <p:nvPicPr>
          <p:cNvPr id="8" name="Imagen 7">
            <a:extLst>
              <a:ext uri="{FF2B5EF4-FFF2-40B4-BE49-F238E27FC236}">
                <a16:creationId xmlns:a16="http://schemas.microsoft.com/office/drawing/2014/main" id="{56C063A5-B611-3A8B-3842-E5125A5D63D6}"/>
              </a:ext>
            </a:extLst>
          </p:cNvPr>
          <p:cNvPicPr>
            <a:picLocks noChangeAspect="1"/>
          </p:cNvPicPr>
          <p:nvPr/>
        </p:nvPicPr>
        <p:blipFill rotWithShape="1">
          <a:blip r:embed="rId2"/>
          <a:srcRect l="28107" t="21878" r="24563" b="13527"/>
          <a:stretch/>
        </p:blipFill>
        <p:spPr>
          <a:xfrm>
            <a:off x="106533" y="1747006"/>
            <a:ext cx="5770486" cy="4429957"/>
          </a:xfrm>
          <a:prstGeom prst="rect">
            <a:avLst/>
          </a:prstGeom>
        </p:spPr>
      </p:pic>
      <p:pic>
        <p:nvPicPr>
          <p:cNvPr id="10" name="Imagen 9">
            <a:extLst>
              <a:ext uri="{FF2B5EF4-FFF2-40B4-BE49-F238E27FC236}">
                <a16:creationId xmlns:a16="http://schemas.microsoft.com/office/drawing/2014/main" id="{D87C6125-DA69-2E81-32C5-0FD87B5A30FE}"/>
              </a:ext>
            </a:extLst>
          </p:cNvPr>
          <p:cNvPicPr>
            <a:picLocks noChangeAspect="1"/>
          </p:cNvPicPr>
          <p:nvPr/>
        </p:nvPicPr>
        <p:blipFill rotWithShape="1">
          <a:blip r:embed="rId3"/>
          <a:srcRect l="24320" t="19806" r="29077" b="11715"/>
          <a:stretch/>
        </p:blipFill>
        <p:spPr>
          <a:xfrm>
            <a:off x="6276516" y="1747006"/>
            <a:ext cx="5681708" cy="4696289"/>
          </a:xfrm>
          <a:prstGeom prst="rect">
            <a:avLst/>
          </a:prstGeom>
        </p:spPr>
      </p:pic>
      <p:pic>
        <p:nvPicPr>
          <p:cNvPr id="12" name="Imagen 11">
            <a:extLst>
              <a:ext uri="{FF2B5EF4-FFF2-40B4-BE49-F238E27FC236}">
                <a16:creationId xmlns:a16="http://schemas.microsoft.com/office/drawing/2014/main" id="{E19339A2-5ED8-0A84-6A07-05FFC49DA56F}"/>
              </a:ext>
            </a:extLst>
          </p:cNvPr>
          <p:cNvPicPr>
            <a:picLocks noChangeAspect="1"/>
          </p:cNvPicPr>
          <p:nvPr/>
        </p:nvPicPr>
        <p:blipFill rotWithShape="1">
          <a:blip r:embed="rId4"/>
          <a:srcRect l="26953" t="24652" r="24531" b="19167"/>
          <a:stretch/>
        </p:blipFill>
        <p:spPr>
          <a:xfrm>
            <a:off x="1997888" y="1376363"/>
            <a:ext cx="8196223" cy="5338762"/>
          </a:xfrm>
          <a:prstGeom prst="rect">
            <a:avLst/>
          </a:prstGeom>
        </p:spPr>
      </p:pic>
    </p:spTree>
    <p:extLst>
      <p:ext uri="{BB962C8B-B14F-4D97-AF65-F5344CB8AC3E}">
        <p14:creationId xmlns:p14="http://schemas.microsoft.com/office/powerpoint/2010/main" val="229394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74FF3C-C3C3-0A60-1683-44D0D92FB4DE}"/>
              </a:ext>
            </a:extLst>
          </p:cNvPr>
          <p:cNvSpPr>
            <a:spLocks noGrp="1"/>
          </p:cNvSpPr>
          <p:nvPr>
            <p:ph type="title"/>
          </p:nvPr>
        </p:nvSpPr>
        <p:spPr/>
        <p:txBody>
          <a:bodyPr/>
          <a:lstStyle/>
          <a:p>
            <a:r>
              <a:rPr lang="es-MX" b="1" dirty="0">
                <a:solidFill>
                  <a:schemeClr val="accent6">
                    <a:lumMod val="75000"/>
                  </a:schemeClr>
                </a:solidFill>
              </a:rPr>
              <a:t>Estimación Superficie Real Cultivada</a:t>
            </a:r>
            <a:endParaRPr lang="es-CL" b="1" dirty="0">
              <a:solidFill>
                <a:schemeClr val="accent6">
                  <a:lumMod val="75000"/>
                </a:schemeClr>
              </a:solidFill>
            </a:endParaRPr>
          </a:p>
        </p:txBody>
      </p:sp>
      <p:sp>
        <p:nvSpPr>
          <p:cNvPr id="3" name="Marcador de contenido 2">
            <a:extLst>
              <a:ext uri="{FF2B5EF4-FFF2-40B4-BE49-F238E27FC236}">
                <a16:creationId xmlns:a16="http://schemas.microsoft.com/office/drawing/2014/main" id="{E96A173B-5A32-0F96-ADA3-51D4052E5FA3}"/>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8166B293-DB6E-90E6-F78F-1B63D4C09639}"/>
              </a:ext>
            </a:extLst>
          </p:cNvPr>
          <p:cNvPicPr>
            <a:picLocks noChangeAspect="1"/>
          </p:cNvPicPr>
          <p:nvPr/>
        </p:nvPicPr>
        <p:blipFill rotWithShape="1">
          <a:blip r:embed="rId2"/>
          <a:srcRect l="21485" t="19305" b="7638"/>
          <a:stretch/>
        </p:blipFill>
        <p:spPr>
          <a:xfrm>
            <a:off x="1076324" y="1496218"/>
            <a:ext cx="9572626" cy="5010151"/>
          </a:xfrm>
          <a:prstGeom prst="rect">
            <a:avLst/>
          </a:prstGeom>
        </p:spPr>
      </p:pic>
      <p:pic>
        <p:nvPicPr>
          <p:cNvPr id="7" name="Imagen 6">
            <a:extLst>
              <a:ext uri="{FF2B5EF4-FFF2-40B4-BE49-F238E27FC236}">
                <a16:creationId xmlns:a16="http://schemas.microsoft.com/office/drawing/2014/main" id="{F9442600-DCE1-4C1A-CC4F-95DD9FE6DE88}"/>
              </a:ext>
            </a:extLst>
          </p:cNvPr>
          <p:cNvPicPr>
            <a:picLocks noChangeAspect="1"/>
          </p:cNvPicPr>
          <p:nvPr/>
        </p:nvPicPr>
        <p:blipFill rotWithShape="1">
          <a:blip r:embed="rId3"/>
          <a:srcRect l="21485" t="19583" b="7361"/>
          <a:stretch/>
        </p:blipFill>
        <p:spPr>
          <a:xfrm>
            <a:off x="1076324" y="1496218"/>
            <a:ext cx="9572626" cy="5010151"/>
          </a:xfrm>
          <a:prstGeom prst="rect">
            <a:avLst/>
          </a:prstGeom>
        </p:spPr>
      </p:pic>
      <p:pic>
        <p:nvPicPr>
          <p:cNvPr id="9" name="Imagen 8">
            <a:extLst>
              <a:ext uri="{FF2B5EF4-FFF2-40B4-BE49-F238E27FC236}">
                <a16:creationId xmlns:a16="http://schemas.microsoft.com/office/drawing/2014/main" id="{00046CAB-BDCB-54B7-6D71-1A2A7A470EC5}"/>
              </a:ext>
            </a:extLst>
          </p:cNvPr>
          <p:cNvPicPr>
            <a:picLocks noChangeAspect="1"/>
          </p:cNvPicPr>
          <p:nvPr/>
        </p:nvPicPr>
        <p:blipFill rotWithShape="1">
          <a:blip r:embed="rId4"/>
          <a:srcRect l="21485" t="19305" b="7638"/>
          <a:stretch/>
        </p:blipFill>
        <p:spPr>
          <a:xfrm>
            <a:off x="1076324" y="1496218"/>
            <a:ext cx="9572627" cy="5010151"/>
          </a:xfrm>
          <a:prstGeom prst="rect">
            <a:avLst/>
          </a:prstGeom>
        </p:spPr>
      </p:pic>
      <p:pic>
        <p:nvPicPr>
          <p:cNvPr id="11" name="Imagen 10">
            <a:extLst>
              <a:ext uri="{FF2B5EF4-FFF2-40B4-BE49-F238E27FC236}">
                <a16:creationId xmlns:a16="http://schemas.microsoft.com/office/drawing/2014/main" id="{C0F939DF-F52D-F5DA-0BD8-546E2724BC16}"/>
              </a:ext>
            </a:extLst>
          </p:cNvPr>
          <p:cNvPicPr>
            <a:picLocks noChangeAspect="1"/>
          </p:cNvPicPr>
          <p:nvPr/>
        </p:nvPicPr>
        <p:blipFill rotWithShape="1">
          <a:blip r:embed="rId5"/>
          <a:srcRect l="21484" t="19444" b="7500"/>
          <a:stretch/>
        </p:blipFill>
        <p:spPr>
          <a:xfrm>
            <a:off x="1076322" y="1482724"/>
            <a:ext cx="9572628" cy="5010151"/>
          </a:xfrm>
          <a:prstGeom prst="rect">
            <a:avLst/>
          </a:prstGeom>
        </p:spPr>
      </p:pic>
      <p:pic>
        <p:nvPicPr>
          <p:cNvPr id="13" name="Imagen 12">
            <a:extLst>
              <a:ext uri="{FF2B5EF4-FFF2-40B4-BE49-F238E27FC236}">
                <a16:creationId xmlns:a16="http://schemas.microsoft.com/office/drawing/2014/main" id="{473148EE-4B8F-DD99-FF3E-18056C535744}"/>
              </a:ext>
            </a:extLst>
          </p:cNvPr>
          <p:cNvPicPr>
            <a:picLocks noChangeAspect="1"/>
          </p:cNvPicPr>
          <p:nvPr/>
        </p:nvPicPr>
        <p:blipFill rotWithShape="1">
          <a:blip r:embed="rId6"/>
          <a:srcRect l="21484" t="19444" b="7500"/>
          <a:stretch/>
        </p:blipFill>
        <p:spPr>
          <a:xfrm>
            <a:off x="1076320" y="1496217"/>
            <a:ext cx="9572629" cy="5010151"/>
          </a:xfrm>
          <a:prstGeom prst="rect">
            <a:avLst/>
          </a:prstGeom>
        </p:spPr>
      </p:pic>
    </p:spTree>
    <p:extLst>
      <p:ext uri="{BB962C8B-B14F-4D97-AF65-F5344CB8AC3E}">
        <p14:creationId xmlns:p14="http://schemas.microsoft.com/office/powerpoint/2010/main" val="38165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ACAA40-B6AD-3EEF-E6E4-3B63CB2C7CD6}"/>
              </a:ext>
            </a:extLst>
          </p:cNvPr>
          <p:cNvSpPr>
            <a:spLocks noGrp="1"/>
          </p:cNvSpPr>
          <p:nvPr>
            <p:ph type="title"/>
          </p:nvPr>
        </p:nvSpPr>
        <p:spPr/>
        <p:txBody>
          <a:bodyPr/>
          <a:lstStyle/>
          <a:p>
            <a:r>
              <a:rPr lang="es-MX" b="1" dirty="0">
                <a:solidFill>
                  <a:schemeClr val="accent6">
                    <a:lumMod val="75000"/>
                  </a:schemeClr>
                </a:solidFill>
              </a:rPr>
              <a:t>Estimación Superficie Real Cultivada</a:t>
            </a:r>
            <a:endParaRPr lang="es-CL" b="1" dirty="0">
              <a:solidFill>
                <a:schemeClr val="accent6">
                  <a:lumMod val="75000"/>
                </a:schemeClr>
              </a:solidFill>
            </a:endParaRPr>
          </a:p>
        </p:txBody>
      </p:sp>
      <p:sp>
        <p:nvSpPr>
          <p:cNvPr id="3" name="Marcador de contenido 2">
            <a:extLst>
              <a:ext uri="{FF2B5EF4-FFF2-40B4-BE49-F238E27FC236}">
                <a16:creationId xmlns:a16="http://schemas.microsoft.com/office/drawing/2014/main" id="{99AD832B-AF6D-070E-2817-B07C2A6FCE4C}"/>
              </a:ext>
            </a:extLst>
          </p:cNvPr>
          <p:cNvSpPr>
            <a:spLocks noGrp="1"/>
          </p:cNvSpPr>
          <p:nvPr>
            <p:ph idx="1"/>
          </p:nvPr>
        </p:nvSpPr>
        <p:spPr>
          <a:xfrm>
            <a:off x="838200" y="1825624"/>
            <a:ext cx="10515600" cy="4903649"/>
          </a:xfrm>
        </p:spPr>
        <p:txBody>
          <a:bodyPr>
            <a:normAutofit fontScale="70000" lnSpcReduction="20000"/>
          </a:bodyPr>
          <a:lstStyle/>
          <a:p>
            <a:r>
              <a:rPr lang="es-MX" dirty="0"/>
              <a:t>Realizando la digitalización de las zonas plantadas – Vuelo RGB o Multiespectral con RTK.</a:t>
            </a:r>
          </a:p>
          <a:p>
            <a:endParaRPr lang="es-MX" dirty="0"/>
          </a:p>
          <a:p>
            <a:r>
              <a:rPr lang="es-MX" dirty="0"/>
              <a:t>Un campo de 934 has, en realidad había 985,8 has. </a:t>
            </a:r>
          </a:p>
          <a:p>
            <a:r>
              <a:rPr lang="es-MX" dirty="0"/>
              <a:t>Una diferencia de 51,8 has.</a:t>
            </a:r>
          </a:p>
          <a:p>
            <a:r>
              <a:rPr lang="es-MX" dirty="0"/>
              <a:t> +5,5% de superficie.</a:t>
            </a:r>
          </a:p>
          <a:p>
            <a:endParaRPr lang="es-MX" dirty="0"/>
          </a:p>
          <a:p>
            <a:r>
              <a:rPr lang="es-MX" dirty="0"/>
              <a:t>Un campo de 603,5 has, en realidad había 619,1 has.</a:t>
            </a:r>
          </a:p>
          <a:p>
            <a:r>
              <a:rPr lang="es-MX" dirty="0"/>
              <a:t>Una diferencia de 15,6 has.</a:t>
            </a:r>
          </a:p>
          <a:p>
            <a:r>
              <a:rPr lang="es-MX" dirty="0"/>
              <a:t>+2,6% de superficie.</a:t>
            </a:r>
          </a:p>
          <a:p>
            <a:endParaRPr lang="es-MX" dirty="0"/>
          </a:p>
          <a:p>
            <a:r>
              <a:rPr lang="es-CL" dirty="0"/>
              <a:t>Esto tiene implicancias en las estimaciones de rendimiento, así como en el diseño de los presupuestos, en la asignación de recursos y en la valorización del activo.</a:t>
            </a:r>
          </a:p>
          <a:p>
            <a:endParaRPr lang="es-CL" dirty="0"/>
          </a:p>
          <a:p>
            <a:r>
              <a:rPr lang="es-CL" dirty="0"/>
              <a:t>Cuando ocurren eventos adversos (plagas, enfermedades, desordenes fisiológicos, climáticos) se puede estimar la superficie afectada utilizando teledetección con drones.</a:t>
            </a:r>
          </a:p>
        </p:txBody>
      </p:sp>
      <p:pic>
        <p:nvPicPr>
          <p:cNvPr id="4" name="Imagen 3" descr="Imagen que contiene máquina de coser, aparato, tabla, hombre&#10;&#10;Descripción generada automáticamente">
            <a:extLst>
              <a:ext uri="{FF2B5EF4-FFF2-40B4-BE49-F238E27FC236}">
                <a16:creationId xmlns:a16="http://schemas.microsoft.com/office/drawing/2014/main" id="{0AF41CC2-0C47-0DBB-633E-2406C5606FC9}"/>
              </a:ext>
            </a:extLst>
          </p:cNvPr>
          <p:cNvPicPr>
            <a:picLocks noChangeAspect="1"/>
          </p:cNvPicPr>
          <p:nvPr/>
        </p:nvPicPr>
        <p:blipFill rotWithShape="1">
          <a:blip r:embed="rId2">
            <a:extLst>
              <a:ext uri="{28A0092B-C50C-407E-A947-70E740481C1C}">
                <a14:useLocalDpi xmlns:a14="http://schemas.microsoft.com/office/drawing/2010/main" val="0"/>
              </a:ext>
            </a:extLst>
          </a:blip>
          <a:srcRect t="11954" b="25469"/>
          <a:stretch/>
        </p:blipFill>
        <p:spPr>
          <a:xfrm>
            <a:off x="9490229" y="-1"/>
            <a:ext cx="2701771" cy="1690689"/>
          </a:xfrm>
          <a:prstGeom prst="rect">
            <a:avLst/>
          </a:prstGeom>
        </p:spPr>
      </p:pic>
    </p:spTree>
    <p:extLst>
      <p:ext uri="{BB962C8B-B14F-4D97-AF65-F5344CB8AC3E}">
        <p14:creationId xmlns:p14="http://schemas.microsoft.com/office/powerpoint/2010/main" val="1597317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ACAA40-B6AD-3EEF-E6E4-3B63CB2C7CD6}"/>
              </a:ext>
            </a:extLst>
          </p:cNvPr>
          <p:cNvSpPr>
            <a:spLocks noGrp="1"/>
          </p:cNvSpPr>
          <p:nvPr>
            <p:ph type="title"/>
          </p:nvPr>
        </p:nvSpPr>
        <p:spPr>
          <a:xfrm>
            <a:off x="412071" y="365125"/>
            <a:ext cx="10515600" cy="1325563"/>
          </a:xfrm>
        </p:spPr>
        <p:txBody>
          <a:bodyPr/>
          <a:lstStyle/>
          <a:p>
            <a:r>
              <a:rPr lang="es-MX" b="1" dirty="0">
                <a:solidFill>
                  <a:schemeClr val="accent6">
                    <a:lumMod val="75000"/>
                  </a:schemeClr>
                </a:solidFill>
              </a:rPr>
              <a:t>Topografía y diseño de redes de drenaje</a:t>
            </a:r>
            <a:endParaRPr lang="es-CL" b="1" dirty="0">
              <a:solidFill>
                <a:schemeClr val="accent6">
                  <a:lumMod val="75000"/>
                </a:schemeClr>
              </a:solidFill>
            </a:endParaRPr>
          </a:p>
        </p:txBody>
      </p:sp>
      <p:sp>
        <p:nvSpPr>
          <p:cNvPr id="3" name="Marcador de contenido 2">
            <a:extLst>
              <a:ext uri="{FF2B5EF4-FFF2-40B4-BE49-F238E27FC236}">
                <a16:creationId xmlns:a16="http://schemas.microsoft.com/office/drawing/2014/main" id="{99AD832B-AF6D-070E-2817-B07C2A6FCE4C}"/>
              </a:ext>
            </a:extLst>
          </p:cNvPr>
          <p:cNvSpPr>
            <a:spLocks noGrp="1"/>
          </p:cNvSpPr>
          <p:nvPr>
            <p:ph idx="1"/>
          </p:nvPr>
        </p:nvSpPr>
        <p:spPr>
          <a:xfrm>
            <a:off x="838200" y="1825624"/>
            <a:ext cx="10515600" cy="4903649"/>
          </a:xfrm>
        </p:spPr>
        <p:txBody>
          <a:bodyPr>
            <a:normAutofit/>
          </a:bodyPr>
          <a:lstStyle/>
          <a:p>
            <a:r>
              <a:rPr lang="es-MX" dirty="0"/>
              <a:t>A través de un levantamiento topográfico.</a:t>
            </a:r>
          </a:p>
          <a:p>
            <a:endParaRPr lang="es-MX" dirty="0"/>
          </a:p>
          <a:p>
            <a:r>
              <a:rPr lang="es-MX" dirty="0"/>
              <a:t>Obtención de modelos digitales de terreno. DTM y DSM. </a:t>
            </a:r>
          </a:p>
          <a:p>
            <a:endParaRPr lang="es-MX" dirty="0"/>
          </a:p>
          <a:p>
            <a:r>
              <a:rPr lang="es-MX" dirty="0"/>
              <a:t>Uso imágenes satelitales (DEM) o UAV con RTK. </a:t>
            </a:r>
          </a:p>
          <a:p>
            <a:endParaRPr lang="es-MX" dirty="0"/>
          </a:p>
          <a:p>
            <a:r>
              <a:rPr lang="es-CL" dirty="0"/>
              <a:t>Simulaciones hidráulicas en SIG. </a:t>
            </a:r>
          </a:p>
          <a:p>
            <a:endParaRPr lang="es-CL" dirty="0"/>
          </a:p>
          <a:p>
            <a:r>
              <a:rPr lang="es-CL" dirty="0"/>
              <a:t>Vuelo en RGB o Multiespectral o </a:t>
            </a:r>
            <a:r>
              <a:rPr lang="es-CL" dirty="0" err="1"/>
              <a:t>LiDAR</a:t>
            </a:r>
            <a:r>
              <a:rPr lang="es-CL" dirty="0"/>
              <a:t>.</a:t>
            </a:r>
          </a:p>
        </p:txBody>
      </p:sp>
      <p:pic>
        <p:nvPicPr>
          <p:cNvPr id="4" name="Imagen 3" descr="Imagen que contiene máquina de coser, aparato, tabla, hombre&#10;&#10;Descripción generada automáticamente">
            <a:extLst>
              <a:ext uri="{FF2B5EF4-FFF2-40B4-BE49-F238E27FC236}">
                <a16:creationId xmlns:a16="http://schemas.microsoft.com/office/drawing/2014/main" id="{0AF41CC2-0C47-0DBB-633E-2406C5606FC9}"/>
              </a:ext>
            </a:extLst>
          </p:cNvPr>
          <p:cNvPicPr>
            <a:picLocks noChangeAspect="1"/>
          </p:cNvPicPr>
          <p:nvPr/>
        </p:nvPicPr>
        <p:blipFill rotWithShape="1">
          <a:blip r:embed="rId2">
            <a:extLst>
              <a:ext uri="{28A0092B-C50C-407E-A947-70E740481C1C}">
                <a14:useLocalDpi xmlns:a14="http://schemas.microsoft.com/office/drawing/2010/main" val="0"/>
              </a:ext>
            </a:extLst>
          </a:blip>
          <a:srcRect t="11954" b="25469"/>
          <a:stretch/>
        </p:blipFill>
        <p:spPr>
          <a:xfrm>
            <a:off x="9490229" y="-1"/>
            <a:ext cx="2701771" cy="1690689"/>
          </a:xfrm>
          <a:prstGeom prst="rect">
            <a:avLst/>
          </a:prstGeom>
        </p:spPr>
      </p:pic>
    </p:spTree>
    <p:extLst>
      <p:ext uri="{BB962C8B-B14F-4D97-AF65-F5344CB8AC3E}">
        <p14:creationId xmlns:p14="http://schemas.microsoft.com/office/powerpoint/2010/main" val="1767430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ACAA40-B6AD-3EEF-E6E4-3B63CB2C7CD6}"/>
              </a:ext>
            </a:extLst>
          </p:cNvPr>
          <p:cNvSpPr>
            <a:spLocks noGrp="1"/>
          </p:cNvSpPr>
          <p:nvPr>
            <p:ph type="title"/>
          </p:nvPr>
        </p:nvSpPr>
        <p:spPr>
          <a:xfrm>
            <a:off x="412071" y="365125"/>
            <a:ext cx="10515600" cy="1325563"/>
          </a:xfrm>
        </p:spPr>
        <p:txBody>
          <a:bodyPr/>
          <a:lstStyle/>
          <a:p>
            <a:r>
              <a:rPr lang="es-MX" b="1" dirty="0">
                <a:solidFill>
                  <a:schemeClr val="accent6">
                    <a:lumMod val="75000"/>
                  </a:schemeClr>
                </a:solidFill>
              </a:rPr>
              <a:t>Topografía y diseño de redes de drenaje</a:t>
            </a:r>
            <a:endParaRPr lang="es-CL" b="1" dirty="0">
              <a:solidFill>
                <a:schemeClr val="accent6">
                  <a:lumMod val="75000"/>
                </a:schemeClr>
              </a:solidFill>
            </a:endParaRPr>
          </a:p>
        </p:txBody>
      </p:sp>
      <p:pic>
        <p:nvPicPr>
          <p:cNvPr id="4" name="Imagen 3" descr="Imagen que contiene máquina de coser, aparato, tabla, hombre&#10;&#10;Descripción generada automáticamente">
            <a:extLst>
              <a:ext uri="{FF2B5EF4-FFF2-40B4-BE49-F238E27FC236}">
                <a16:creationId xmlns:a16="http://schemas.microsoft.com/office/drawing/2014/main" id="{0AF41CC2-0C47-0DBB-633E-2406C5606FC9}"/>
              </a:ext>
            </a:extLst>
          </p:cNvPr>
          <p:cNvPicPr>
            <a:picLocks noChangeAspect="1"/>
          </p:cNvPicPr>
          <p:nvPr/>
        </p:nvPicPr>
        <p:blipFill rotWithShape="1">
          <a:blip r:embed="rId2">
            <a:extLst>
              <a:ext uri="{28A0092B-C50C-407E-A947-70E740481C1C}">
                <a14:useLocalDpi xmlns:a14="http://schemas.microsoft.com/office/drawing/2010/main" val="0"/>
              </a:ext>
            </a:extLst>
          </a:blip>
          <a:srcRect t="11954" b="25469"/>
          <a:stretch/>
        </p:blipFill>
        <p:spPr>
          <a:xfrm>
            <a:off x="9490229" y="-1"/>
            <a:ext cx="2701771" cy="1690689"/>
          </a:xfrm>
          <a:prstGeom prst="rect">
            <a:avLst/>
          </a:prstGeom>
        </p:spPr>
      </p:pic>
      <p:pic>
        <p:nvPicPr>
          <p:cNvPr id="6" name="Imagen 5">
            <a:extLst>
              <a:ext uri="{FF2B5EF4-FFF2-40B4-BE49-F238E27FC236}">
                <a16:creationId xmlns:a16="http://schemas.microsoft.com/office/drawing/2014/main" id="{CCF63460-13F2-CEA4-D7E7-FBCD00CA0BE4}"/>
              </a:ext>
            </a:extLst>
          </p:cNvPr>
          <p:cNvPicPr>
            <a:picLocks noChangeAspect="1"/>
          </p:cNvPicPr>
          <p:nvPr/>
        </p:nvPicPr>
        <p:blipFill rotWithShape="1">
          <a:blip r:embed="rId3"/>
          <a:srcRect l="35547" t="28498" r="13516" b="27361"/>
          <a:stretch/>
        </p:blipFill>
        <p:spPr>
          <a:xfrm>
            <a:off x="161924" y="2449650"/>
            <a:ext cx="6210301" cy="3027225"/>
          </a:xfrm>
          <a:prstGeom prst="rect">
            <a:avLst/>
          </a:prstGeom>
        </p:spPr>
      </p:pic>
      <p:pic>
        <p:nvPicPr>
          <p:cNvPr id="8" name="Marcador de contenido 7">
            <a:extLst>
              <a:ext uri="{FF2B5EF4-FFF2-40B4-BE49-F238E27FC236}">
                <a16:creationId xmlns:a16="http://schemas.microsoft.com/office/drawing/2014/main" id="{DB405620-D22E-CFF4-A417-6AB289F95F9F}"/>
              </a:ext>
            </a:extLst>
          </p:cNvPr>
          <p:cNvPicPr>
            <a:picLocks noGrp="1" noChangeAspect="1"/>
          </p:cNvPicPr>
          <p:nvPr>
            <p:ph idx="1"/>
          </p:nvPr>
        </p:nvPicPr>
        <p:blipFill rotWithShape="1">
          <a:blip r:embed="rId4"/>
          <a:srcRect l="30224" t="23567" r="13399" b="21269"/>
          <a:stretch/>
        </p:blipFill>
        <p:spPr>
          <a:xfrm>
            <a:off x="6553201" y="2449650"/>
            <a:ext cx="5500168" cy="3027224"/>
          </a:xfrm>
        </p:spPr>
      </p:pic>
      <p:sp>
        <p:nvSpPr>
          <p:cNvPr id="9" name="Marcador de contenido 2">
            <a:extLst>
              <a:ext uri="{FF2B5EF4-FFF2-40B4-BE49-F238E27FC236}">
                <a16:creationId xmlns:a16="http://schemas.microsoft.com/office/drawing/2014/main" id="{0D7DA2BB-E8CF-2755-DC49-8273FFCA1184}"/>
              </a:ext>
            </a:extLst>
          </p:cNvPr>
          <p:cNvSpPr txBox="1">
            <a:spLocks/>
          </p:cNvSpPr>
          <p:nvPr/>
        </p:nvSpPr>
        <p:spPr>
          <a:xfrm>
            <a:off x="838200" y="5575177"/>
            <a:ext cx="10515600" cy="115409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dirty="0"/>
              <a:t>Ventajas: </a:t>
            </a:r>
          </a:p>
          <a:p>
            <a:pPr lvl="1"/>
            <a:r>
              <a:rPr lang="es-MX" dirty="0"/>
              <a:t>Rapidez en la obtención de la información</a:t>
            </a:r>
          </a:p>
          <a:p>
            <a:pPr lvl="1"/>
            <a:r>
              <a:rPr lang="es-MX" dirty="0"/>
              <a:t>Oportunidad de acción.</a:t>
            </a:r>
            <a:endParaRPr lang="es-CL" dirty="0"/>
          </a:p>
        </p:txBody>
      </p:sp>
    </p:spTree>
    <p:extLst>
      <p:ext uri="{BB962C8B-B14F-4D97-AF65-F5344CB8AC3E}">
        <p14:creationId xmlns:p14="http://schemas.microsoft.com/office/powerpoint/2010/main" val="1428576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ACAA40-B6AD-3EEF-E6E4-3B63CB2C7CD6}"/>
              </a:ext>
            </a:extLst>
          </p:cNvPr>
          <p:cNvSpPr>
            <a:spLocks noGrp="1"/>
          </p:cNvSpPr>
          <p:nvPr>
            <p:ph type="title"/>
          </p:nvPr>
        </p:nvSpPr>
        <p:spPr>
          <a:xfrm>
            <a:off x="412071" y="365125"/>
            <a:ext cx="10515600" cy="1325563"/>
          </a:xfrm>
        </p:spPr>
        <p:txBody>
          <a:bodyPr/>
          <a:lstStyle/>
          <a:p>
            <a:r>
              <a:rPr lang="es-MX" b="1" dirty="0">
                <a:solidFill>
                  <a:schemeClr val="accent6">
                    <a:lumMod val="75000"/>
                  </a:schemeClr>
                </a:solidFill>
              </a:rPr>
              <a:t>Topografía y diseño de redes de drenaje</a:t>
            </a:r>
            <a:endParaRPr lang="es-CL" b="1" dirty="0">
              <a:solidFill>
                <a:schemeClr val="accent6">
                  <a:lumMod val="75000"/>
                </a:schemeClr>
              </a:solidFill>
            </a:endParaRPr>
          </a:p>
        </p:txBody>
      </p:sp>
      <p:pic>
        <p:nvPicPr>
          <p:cNvPr id="4" name="Imagen 3" descr="Imagen que contiene máquina de coser, aparato, tabla, hombre&#10;&#10;Descripción generada automáticamente">
            <a:extLst>
              <a:ext uri="{FF2B5EF4-FFF2-40B4-BE49-F238E27FC236}">
                <a16:creationId xmlns:a16="http://schemas.microsoft.com/office/drawing/2014/main" id="{0AF41CC2-0C47-0DBB-633E-2406C5606FC9}"/>
              </a:ext>
            </a:extLst>
          </p:cNvPr>
          <p:cNvPicPr>
            <a:picLocks noChangeAspect="1"/>
          </p:cNvPicPr>
          <p:nvPr/>
        </p:nvPicPr>
        <p:blipFill rotWithShape="1">
          <a:blip r:embed="rId2">
            <a:extLst>
              <a:ext uri="{28A0092B-C50C-407E-A947-70E740481C1C}">
                <a14:useLocalDpi xmlns:a14="http://schemas.microsoft.com/office/drawing/2010/main" val="0"/>
              </a:ext>
            </a:extLst>
          </a:blip>
          <a:srcRect t="11954" b="25469"/>
          <a:stretch/>
        </p:blipFill>
        <p:spPr>
          <a:xfrm>
            <a:off x="9490229" y="-1"/>
            <a:ext cx="2701771" cy="1690689"/>
          </a:xfrm>
          <a:prstGeom prst="rect">
            <a:avLst/>
          </a:prstGeom>
        </p:spPr>
      </p:pic>
      <p:sp>
        <p:nvSpPr>
          <p:cNvPr id="5" name="Marcador de contenido 4">
            <a:extLst>
              <a:ext uri="{FF2B5EF4-FFF2-40B4-BE49-F238E27FC236}">
                <a16:creationId xmlns:a16="http://schemas.microsoft.com/office/drawing/2014/main" id="{9AD1ABD1-CDAD-F68A-8BC6-F4B0057ED483}"/>
              </a:ext>
            </a:extLst>
          </p:cNvPr>
          <p:cNvSpPr>
            <a:spLocks noGrp="1"/>
          </p:cNvSpPr>
          <p:nvPr>
            <p:ph idx="1"/>
          </p:nvPr>
        </p:nvSpPr>
        <p:spPr/>
        <p:txBody>
          <a:bodyPr/>
          <a:lstStyle/>
          <a:p>
            <a:endParaRPr lang="es-CL"/>
          </a:p>
        </p:txBody>
      </p:sp>
      <p:pic>
        <p:nvPicPr>
          <p:cNvPr id="9" name="Imagen 8">
            <a:extLst>
              <a:ext uri="{FF2B5EF4-FFF2-40B4-BE49-F238E27FC236}">
                <a16:creationId xmlns:a16="http://schemas.microsoft.com/office/drawing/2014/main" id="{CC4FBD91-F560-B587-F5CD-956DEAA1BEAB}"/>
              </a:ext>
            </a:extLst>
          </p:cNvPr>
          <p:cNvPicPr>
            <a:picLocks noChangeAspect="1"/>
          </p:cNvPicPr>
          <p:nvPr/>
        </p:nvPicPr>
        <p:blipFill rotWithShape="1">
          <a:blip r:embed="rId3"/>
          <a:srcRect l="20937" t="19305" b="7638"/>
          <a:stretch/>
        </p:blipFill>
        <p:spPr>
          <a:xfrm>
            <a:off x="1264329" y="1496218"/>
            <a:ext cx="9639300" cy="5010151"/>
          </a:xfrm>
          <a:prstGeom prst="rect">
            <a:avLst/>
          </a:prstGeom>
        </p:spPr>
      </p:pic>
    </p:spTree>
    <p:extLst>
      <p:ext uri="{BB962C8B-B14F-4D97-AF65-F5344CB8AC3E}">
        <p14:creationId xmlns:p14="http://schemas.microsoft.com/office/powerpoint/2010/main" val="3469066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329DF-6F7C-3724-C895-9958ACAC00DF}"/>
              </a:ext>
            </a:extLst>
          </p:cNvPr>
          <p:cNvSpPr>
            <a:spLocks noGrp="1"/>
          </p:cNvSpPr>
          <p:nvPr>
            <p:ph type="title"/>
          </p:nvPr>
        </p:nvSpPr>
        <p:spPr/>
        <p:txBody>
          <a:bodyPr/>
          <a:lstStyle/>
          <a:p>
            <a:r>
              <a:rPr lang="es-MX" b="1" dirty="0">
                <a:solidFill>
                  <a:schemeClr val="accent6">
                    <a:lumMod val="75000"/>
                  </a:schemeClr>
                </a:solidFill>
              </a:rPr>
              <a:t>Topografía y diseño de redes de drenaje</a:t>
            </a:r>
            <a:endParaRPr lang="es-CL" dirty="0"/>
          </a:p>
        </p:txBody>
      </p:sp>
      <p:sp>
        <p:nvSpPr>
          <p:cNvPr id="3" name="Marcador de contenido 2">
            <a:extLst>
              <a:ext uri="{FF2B5EF4-FFF2-40B4-BE49-F238E27FC236}">
                <a16:creationId xmlns:a16="http://schemas.microsoft.com/office/drawing/2014/main" id="{7B183CB1-AB79-E097-880B-B617A05105B8}"/>
              </a:ext>
            </a:extLst>
          </p:cNvPr>
          <p:cNvSpPr>
            <a:spLocks noGrp="1"/>
          </p:cNvSpPr>
          <p:nvPr>
            <p:ph idx="1"/>
          </p:nvPr>
        </p:nvSpPr>
        <p:spPr/>
        <p:txBody>
          <a:bodyPr/>
          <a:lstStyle/>
          <a:p>
            <a:endParaRPr lang="es-CL" dirty="0"/>
          </a:p>
        </p:txBody>
      </p:sp>
      <p:pic>
        <p:nvPicPr>
          <p:cNvPr id="7" name="Imagen 6">
            <a:extLst>
              <a:ext uri="{FF2B5EF4-FFF2-40B4-BE49-F238E27FC236}">
                <a16:creationId xmlns:a16="http://schemas.microsoft.com/office/drawing/2014/main" id="{D0961250-9CDE-6D69-5F76-A9669F6540BB}"/>
              </a:ext>
            </a:extLst>
          </p:cNvPr>
          <p:cNvPicPr>
            <a:picLocks noChangeAspect="1"/>
          </p:cNvPicPr>
          <p:nvPr/>
        </p:nvPicPr>
        <p:blipFill rotWithShape="1">
          <a:blip r:embed="rId2"/>
          <a:srcRect l="20781" t="19583" b="9931"/>
          <a:stretch/>
        </p:blipFill>
        <p:spPr>
          <a:xfrm>
            <a:off x="1028700" y="1825625"/>
            <a:ext cx="9658350" cy="4833939"/>
          </a:xfrm>
          <a:prstGeom prst="rect">
            <a:avLst/>
          </a:prstGeom>
        </p:spPr>
      </p:pic>
      <p:pic>
        <p:nvPicPr>
          <p:cNvPr id="5" name="Imagen 4">
            <a:extLst>
              <a:ext uri="{FF2B5EF4-FFF2-40B4-BE49-F238E27FC236}">
                <a16:creationId xmlns:a16="http://schemas.microsoft.com/office/drawing/2014/main" id="{1A948067-E0AC-A41E-3DC2-75B4DE41D681}"/>
              </a:ext>
            </a:extLst>
          </p:cNvPr>
          <p:cNvPicPr>
            <a:picLocks noChangeAspect="1"/>
          </p:cNvPicPr>
          <p:nvPr/>
        </p:nvPicPr>
        <p:blipFill rotWithShape="1">
          <a:blip r:embed="rId3"/>
          <a:srcRect l="20781" t="19444" r="781" b="8889"/>
          <a:stretch/>
        </p:blipFill>
        <p:spPr>
          <a:xfrm>
            <a:off x="1028700" y="1785144"/>
            <a:ext cx="9658350" cy="4914900"/>
          </a:xfrm>
          <a:prstGeom prst="rect">
            <a:avLst/>
          </a:prstGeom>
        </p:spPr>
      </p:pic>
    </p:spTree>
    <p:extLst>
      <p:ext uri="{BB962C8B-B14F-4D97-AF65-F5344CB8AC3E}">
        <p14:creationId xmlns:p14="http://schemas.microsoft.com/office/powerpoint/2010/main" val="321122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329DF-6F7C-3724-C895-9958ACAC00DF}"/>
              </a:ext>
            </a:extLst>
          </p:cNvPr>
          <p:cNvSpPr>
            <a:spLocks noGrp="1"/>
          </p:cNvSpPr>
          <p:nvPr>
            <p:ph type="title"/>
          </p:nvPr>
        </p:nvSpPr>
        <p:spPr/>
        <p:txBody>
          <a:bodyPr/>
          <a:lstStyle/>
          <a:p>
            <a:r>
              <a:rPr lang="es-MX" b="1" dirty="0">
                <a:solidFill>
                  <a:schemeClr val="accent6">
                    <a:lumMod val="75000"/>
                  </a:schemeClr>
                </a:solidFill>
              </a:rPr>
              <a:t>Topografía y diseño de redes de drenaje</a:t>
            </a:r>
            <a:endParaRPr lang="es-CL" dirty="0"/>
          </a:p>
        </p:txBody>
      </p:sp>
      <p:sp>
        <p:nvSpPr>
          <p:cNvPr id="3" name="Marcador de contenido 2">
            <a:extLst>
              <a:ext uri="{FF2B5EF4-FFF2-40B4-BE49-F238E27FC236}">
                <a16:creationId xmlns:a16="http://schemas.microsoft.com/office/drawing/2014/main" id="{7B183CB1-AB79-E097-880B-B617A05105B8}"/>
              </a:ext>
            </a:extLst>
          </p:cNvPr>
          <p:cNvSpPr>
            <a:spLocks noGrp="1"/>
          </p:cNvSpPr>
          <p:nvPr>
            <p:ph idx="1"/>
          </p:nvPr>
        </p:nvSpPr>
        <p:spPr>
          <a:xfrm>
            <a:off x="838200" y="1825625"/>
            <a:ext cx="5784542" cy="4667250"/>
          </a:xfrm>
        </p:spPr>
        <p:txBody>
          <a:bodyPr>
            <a:normAutofit fontScale="85000" lnSpcReduction="20000"/>
          </a:bodyPr>
          <a:lstStyle/>
          <a:p>
            <a:pPr algn="just"/>
            <a:r>
              <a:rPr lang="es-MX" dirty="0"/>
              <a:t>Cruzar información de simulación hidrográfica con las imágenes en RGB o multiespectral es de gran utilidad para un mejor análisis y diagnóstico de la situación. </a:t>
            </a:r>
          </a:p>
          <a:p>
            <a:pPr algn="just"/>
            <a:endParaRPr lang="es-MX" dirty="0"/>
          </a:p>
          <a:p>
            <a:pPr algn="just"/>
            <a:r>
              <a:rPr lang="es-MX" dirty="0"/>
              <a:t>La simulación puede tomar entre minutos a horas versus un trabajo de levantamiento tradicional. No son incompatibles y siempre es necesario corroborar datos en terreno.</a:t>
            </a:r>
          </a:p>
          <a:p>
            <a:pPr algn="just"/>
            <a:endParaRPr lang="es-MX" dirty="0"/>
          </a:p>
          <a:p>
            <a:pPr algn="just"/>
            <a:r>
              <a:rPr lang="es-MX" dirty="0"/>
              <a:t>El apoyo con herramientas GIS de dispositivos móviles ayuda a una gestión más rápida de la información en terreno. Mapas Web o Mapas off line.</a:t>
            </a:r>
            <a:endParaRPr lang="es-CL" dirty="0"/>
          </a:p>
        </p:txBody>
      </p:sp>
      <p:pic>
        <p:nvPicPr>
          <p:cNvPr id="5" name="Imagen 4">
            <a:extLst>
              <a:ext uri="{FF2B5EF4-FFF2-40B4-BE49-F238E27FC236}">
                <a16:creationId xmlns:a16="http://schemas.microsoft.com/office/drawing/2014/main" id="{7691A1E1-C2A2-3C40-6AD8-50893BFEAB24}"/>
              </a:ext>
            </a:extLst>
          </p:cNvPr>
          <p:cNvPicPr>
            <a:picLocks noChangeAspect="1"/>
          </p:cNvPicPr>
          <p:nvPr/>
        </p:nvPicPr>
        <p:blipFill rotWithShape="1">
          <a:blip r:embed="rId2"/>
          <a:srcRect l="31250" t="18195" r="34063" b="8056"/>
          <a:stretch/>
        </p:blipFill>
        <p:spPr>
          <a:xfrm>
            <a:off x="7124700" y="1322774"/>
            <a:ext cx="4229100" cy="3116062"/>
          </a:xfrm>
          <a:prstGeom prst="rect">
            <a:avLst/>
          </a:prstGeom>
        </p:spPr>
      </p:pic>
      <p:pic>
        <p:nvPicPr>
          <p:cNvPr id="7" name="Imagen 6">
            <a:extLst>
              <a:ext uri="{FF2B5EF4-FFF2-40B4-BE49-F238E27FC236}">
                <a16:creationId xmlns:a16="http://schemas.microsoft.com/office/drawing/2014/main" id="{8F7543B7-EB66-3D7D-E4A6-D141948A435E}"/>
              </a:ext>
            </a:extLst>
          </p:cNvPr>
          <p:cNvPicPr>
            <a:picLocks noChangeAspect="1"/>
          </p:cNvPicPr>
          <p:nvPr/>
        </p:nvPicPr>
        <p:blipFill rotWithShape="1">
          <a:blip r:embed="rId3"/>
          <a:srcRect l="13107" t="26621" r="16772" b="16505"/>
          <a:stretch/>
        </p:blipFill>
        <p:spPr>
          <a:xfrm>
            <a:off x="6714477" y="4438836"/>
            <a:ext cx="5397624" cy="2462604"/>
          </a:xfrm>
          <a:prstGeom prst="rect">
            <a:avLst/>
          </a:prstGeom>
        </p:spPr>
      </p:pic>
    </p:spTree>
    <p:extLst>
      <p:ext uri="{BB962C8B-B14F-4D97-AF65-F5344CB8AC3E}">
        <p14:creationId xmlns:p14="http://schemas.microsoft.com/office/powerpoint/2010/main" val="3569898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329DF-6F7C-3724-C895-9958ACAC00DF}"/>
              </a:ext>
            </a:extLst>
          </p:cNvPr>
          <p:cNvSpPr>
            <a:spLocks noGrp="1"/>
          </p:cNvSpPr>
          <p:nvPr>
            <p:ph type="title"/>
          </p:nvPr>
        </p:nvSpPr>
        <p:spPr/>
        <p:txBody>
          <a:bodyPr/>
          <a:lstStyle/>
          <a:p>
            <a:r>
              <a:rPr lang="es-MX" b="1" dirty="0">
                <a:solidFill>
                  <a:schemeClr val="accent6">
                    <a:lumMod val="75000"/>
                  </a:schemeClr>
                </a:solidFill>
              </a:rPr>
              <a:t>Índices de vegetación y análisis de condición del cultivo </a:t>
            </a:r>
            <a:endParaRPr lang="es-CL" dirty="0"/>
          </a:p>
        </p:txBody>
      </p:sp>
      <p:sp>
        <p:nvSpPr>
          <p:cNvPr id="4" name="Marcador de contenido 3">
            <a:extLst>
              <a:ext uri="{FF2B5EF4-FFF2-40B4-BE49-F238E27FC236}">
                <a16:creationId xmlns:a16="http://schemas.microsoft.com/office/drawing/2014/main" id="{66D36A66-726E-AB8F-5CC2-04EC336A0F33}"/>
              </a:ext>
            </a:extLst>
          </p:cNvPr>
          <p:cNvSpPr>
            <a:spLocks noGrp="1"/>
          </p:cNvSpPr>
          <p:nvPr>
            <p:ph idx="1"/>
          </p:nvPr>
        </p:nvSpPr>
        <p:spPr/>
        <p:txBody>
          <a:bodyPr>
            <a:normAutofit/>
          </a:bodyPr>
          <a:lstStyle/>
          <a:p>
            <a:pPr algn="just"/>
            <a:endParaRPr lang="es-MX" dirty="0"/>
          </a:p>
          <a:p>
            <a:pPr algn="just"/>
            <a:r>
              <a:rPr lang="es-MX" dirty="0"/>
              <a:t>La teledetección o percepción remota se refiere a un conjunto de técnicas que permiten recopilar y registrar datos de un objeto, área o fenómeno, por medio de sensores, sin que haya un contacto físico directo (IICA, 2006, </a:t>
            </a:r>
            <a:r>
              <a:rPr lang="es-MX" dirty="0" err="1"/>
              <a:t>Sinfield</a:t>
            </a:r>
            <a:r>
              <a:rPr lang="es-MX" dirty="0"/>
              <a:t> et al, 2010). Las herramientas de teledetección más utilizadas son las imágenes multiespectrales tomadas por aviones, satélites y en el ultimo tiempo por drones (FIA, 2008), siendo estos las plataformas que soportan los sensores capaces de medir las variables de interés.</a:t>
            </a:r>
            <a:endParaRPr lang="es-CL" dirty="0"/>
          </a:p>
        </p:txBody>
      </p:sp>
    </p:spTree>
    <p:extLst>
      <p:ext uri="{BB962C8B-B14F-4D97-AF65-F5344CB8AC3E}">
        <p14:creationId xmlns:p14="http://schemas.microsoft.com/office/powerpoint/2010/main" val="4293750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329DF-6F7C-3724-C895-9958ACAC00DF}"/>
              </a:ext>
            </a:extLst>
          </p:cNvPr>
          <p:cNvSpPr>
            <a:spLocks noGrp="1"/>
          </p:cNvSpPr>
          <p:nvPr>
            <p:ph type="title"/>
          </p:nvPr>
        </p:nvSpPr>
        <p:spPr/>
        <p:txBody>
          <a:bodyPr/>
          <a:lstStyle/>
          <a:p>
            <a:r>
              <a:rPr lang="es-MX" b="1" dirty="0">
                <a:solidFill>
                  <a:schemeClr val="accent6">
                    <a:lumMod val="75000"/>
                  </a:schemeClr>
                </a:solidFill>
              </a:rPr>
              <a:t>Índices de vegetación y análisis de condición del cultivo </a:t>
            </a:r>
            <a:endParaRPr lang="es-CL" dirty="0"/>
          </a:p>
        </p:txBody>
      </p:sp>
      <p:sp>
        <p:nvSpPr>
          <p:cNvPr id="4" name="Marcador de contenido 3">
            <a:extLst>
              <a:ext uri="{FF2B5EF4-FFF2-40B4-BE49-F238E27FC236}">
                <a16:creationId xmlns:a16="http://schemas.microsoft.com/office/drawing/2014/main" id="{66D36A66-726E-AB8F-5CC2-04EC336A0F33}"/>
              </a:ext>
            </a:extLst>
          </p:cNvPr>
          <p:cNvSpPr>
            <a:spLocks noGrp="1"/>
          </p:cNvSpPr>
          <p:nvPr>
            <p:ph idx="1"/>
          </p:nvPr>
        </p:nvSpPr>
        <p:spPr>
          <a:xfrm>
            <a:off x="838200" y="1825624"/>
            <a:ext cx="10515600" cy="4743851"/>
          </a:xfrm>
        </p:spPr>
        <p:txBody>
          <a:bodyPr>
            <a:normAutofit fontScale="92500" lnSpcReduction="10000"/>
          </a:bodyPr>
          <a:lstStyle/>
          <a:p>
            <a:pPr algn="just"/>
            <a:r>
              <a:rPr lang="es-MX" dirty="0"/>
              <a:t>En la agricultura el uso de imágenes satelitales se aplica para la elaboración de </a:t>
            </a:r>
            <a:r>
              <a:rPr lang="es-MX" dirty="0">
                <a:highlight>
                  <a:srgbClr val="FFFF00"/>
                </a:highlight>
              </a:rPr>
              <a:t>imágenes sintéticas </a:t>
            </a:r>
            <a:r>
              <a:rPr lang="es-MX" dirty="0"/>
              <a:t>denominadas Índices de Vegetación, así como también se pueden construir </a:t>
            </a:r>
            <a:r>
              <a:rPr lang="es-MX" dirty="0">
                <a:highlight>
                  <a:srgbClr val="FFFF00"/>
                </a:highlight>
              </a:rPr>
              <a:t>composiciones de color</a:t>
            </a:r>
            <a:r>
              <a:rPr lang="es-MX" dirty="0"/>
              <a:t>, o mezclas entre las bandas </a:t>
            </a:r>
            <a:r>
              <a:rPr lang="es-MX" dirty="0">
                <a:highlight>
                  <a:srgbClr val="FFFF00"/>
                </a:highlight>
              </a:rPr>
              <a:t>para poder diferenciar un elemento de otro en el paisaje, según sea su comportamiento espectral</a:t>
            </a:r>
            <a:r>
              <a:rPr lang="es-MX" dirty="0"/>
              <a:t>. Estos, tienen como objetivo, reunir información espectral, que describa el comportamiento de la superficie observada, generalmente sobre los cultivos, el suelo u otros recursos (IICA, 2006; </a:t>
            </a:r>
            <a:r>
              <a:rPr lang="es-MX" dirty="0" err="1"/>
              <a:t>Henrich</a:t>
            </a:r>
            <a:r>
              <a:rPr lang="es-MX" dirty="0"/>
              <a:t> et al, 2012). Las bandas para utilizar dependerán del objetivo que se haya planteado monitorear, sin embargo, las más utilizadas son la banda del rojo (visible) por ser altamente absorbidas por las plantas fotosintéticamente activas, la banda del infrarrojo por ser altamente reflejada por las plantas y las bandas SWIR por ser capaces de diferenciar tipos de materiales como rocas o minerales en el caso de los estudios geológicos o de suelo.</a:t>
            </a:r>
            <a:endParaRPr lang="es-CL" dirty="0"/>
          </a:p>
        </p:txBody>
      </p:sp>
    </p:spTree>
    <p:extLst>
      <p:ext uri="{BB962C8B-B14F-4D97-AF65-F5344CB8AC3E}">
        <p14:creationId xmlns:p14="http://schemas.microsoft.com/office/powerpoint/2010/main" val="167264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329DF-6F7C-3724-C895-9958ACAC00DF}"/>
              </a:ext>
            </a:extLst>
          </p:cNvPr>
          <p:cNvSpPr>
            <a:spLocks noGrp="1"/>
          </p:cNvSpPr>
          <p:nvPr>
            <p:ph type="title"/>
          </p:nvPr>
        </p:nvSpPr>
        <p:spPr/>
        <p:txBody>
          <a:bodyPr/>
          <a:lstStyle/>
          <a:p>
            <a:r>
              <a:rPr lang="es-MX" b="1" dirty="0">
                <a:solidFill>
                  <a:schemeClr val="accent6">
                    <a:lumMod val="75000"/>
                  </a:schemeClr>
                </a:solidFill>
              </a:rPr>
              <a:t>Índices de vegetación y análisis de condición del cultivo </a:t>
            </a:r>
            <a:endParaRPr lang="es-CL" dirty="0"/>
          </a:p>
        </p:txBody>
      </p:sp>
      <p:sp>
        <p:nvSpPr>
          <p:cNvPr id="4" name="Marcador de contenido 3">
            <a:extLst>
              <a:ext uri="{FF2B5EF4-FFF2-40B4-BE49-F238E27FC236}">
                <a16:creationId xmlns:a16="http://schemas.microsoft.com/office/drawing/2014/main" id="{66D36A66-726E-AB8F-5CC2-04EC336A0F33}"/>
              </a:ext>
            </a:extLst>
          </p:cNvPr>
          <p:cNvSpPr>
            <a:spLocks noGrp="1"/>
          </p:cNvSpPr>
          <p:nvPr>
            <p:ph idx="1"/>
          </p:nvPr>
        </p:nvSpPr>
        <p:spPr>
          <a:xfrm>
            <a:off x="838200" y="1825624"/>
            <a:ext cx="10515600" cy="4841506"/>
          </a:xfrm>
        </p:spPr>
        <p:txBody>
          <a:bodyPr>
            <a:normAutofit/>
          </a:bodyPr>
          <a:lstStyle/>
          <a:p>
            <a:pPr algn="just"/>
            <a:r>
              <a:rPr lang="es-MX" dirty="0"/>
              <a:t>Una </a:t>
            </a:r>
            <a:r>
              <a:rPr lang="es-MX" dirty="0">
                <a:highlight>
                  <a:srgbClr val="FFFF00"/>
                </a:highlight>
              </a:rPr>
              <a:t>composición de colores </a:t>
            </a:r>
            <a:r>
              <a:rPr lang="es-MX" dirty="0"/>
              <a:t>en una imagen satelital es una </a:t>
            </a:r>
            <a:r>
              <a:rPr lang="es-MX" dirty="0">
                <a:highlight>
                  <a:srgbClr val="FFFF00"/>
                </a:highlight>
              </a:rPr>
              <a:t>imagen compuesta por la combinación de 3 bandas del sensor</a:t>
            </a:r>
            <a:r>
              <a:rPr lang="es-MX" dirty="0"/>
              <a:t>, dispuesta cada una en los canales o cañones de proyección de un monitor. Los canales de </a:t>
            </a:r>
            <a:r>
              <a:rPr lang="es-MX" dirty="0">
                <a:highlight>
                  <a:srgbClr val="FFFF00"/>
                </a:highlight>
              </a:rPr>
              <a:t>proyección de un monitor o pantalla están compuestos por 3: Rojo, Verde y Azul</a:t>
            </a:r>
            <a:r>
              <a:rPr lang="es-MX" dirty="0"/>
              <a:t>. El resultado de la combinación, realizado bajo la </a:t>
            </a:r>
            <a:r>
              <a:rPr lang="es-MX" dirty="0">
                <a:highlight>
                  <a:srgbClr val="FFFF00"/>
                </a:highlight>
              </a:rPr>
              <a:t>teoría aditiva del color</a:t>
            </a:r>
            <a:r>
              <a:rPr lang="es-MX" dirty="0"/>
              <a:t>, genera una escena RGB que se denomina falso color, resultando en una imagen a color que representa la proporción de las 3 bandas seleccionadas, y su influencia en cada cañón asignado (Franco, R., 2017).</a:t>
            </a:r>
            <a:endParaRPr lang="es-CL" dirty="0"/>
          </a:p>
        </p:txBody>
      </p:sp>
    </p:spTree>
    <p:extLst>
      <p:ext uri="{BB962C8B-B14F-4D97-AF65-F5344CB8AC3E}">
        <p14:creationId xmlns:p14="http://schemas.microsoft.com/office/powerpoint/2010/main" val="1414444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329DF-6F7C-3724-C895-9958ACAC00DF}"/>
              </a:ext>
            </a:extLst>
          </p:cNvPr>
          <p:cNvSpPr>
            <a:spLocks noGrp="1"/>
          </p:cNvSpPr>
          <p:nvPr>
            <p:ph type="title"/>
          </p:nvPr>
        </p:nvSpPr>
        <p:spPr/>
        <p:txBody>
          <a:bodyPr/>
          <a:lstStyle/>
          <a:p>
            <a:r>
              <a:rPr lang="es-MX" b="1" dirty="0">
                <a:solidFill>
                  <a:schemeClr val="accent6">
                    <a:lumMod val="75000"/>
                  </a:schemeClr>
                </a:solidFill>
              </a:rPr>
              <a:t>Índices de vegetación y análisis de condición del cultivo </a:t>
            </a:r>
            <a:endParaRPr lang="es-CL" dirty="0"/>
          </a:p>
        </p:txBody>
      </p:sp>
      <p:sp>
        <p:nvSpPr>
          <p:cNvPr id="4" name="Marcador de contenido 3">
            <a:extLst>
              <a:ext uri="{FF2B5EF4-FFF2-40B4-BE49-F238E27FC236}">
                <a16:creationId xmlns:a16="http://schemas.microsoft.com/office/drawing/2014/main" id="{66D36A66-726E-AB8F-5CC2-04EC336A0F33}"/>
              </a:ext>
            </a:extLst>
          </p:cNvPr>
          <p:cNvSpPr>
            <a:spLocks noGrp="1"/>
          </p:cNvSpPr>
          <p:nvPr>
            <p:ph idx="1"/>
          </p:nvPr>
        </p:nvSpPr>
        <p:spPr/>
        <p:txBody>
          <a:bodyPr>
            <a:normAutofit fontScale="77500" lnSpcReduction="20000"/>
          </a:bodyPr>
          <a:lstStyle/>
          <a:p>
            <a:r>
              <a:rPr lang="es-MX" dirty="0"/>
              <a:t>NDVI: </a:t>
            </a:r>
          </a:p>
          <a:p>
            <a:r>
              <a:rPr lang="es-MX" dirty="0"/>
              <a:t>NDRE</a:t>
            </a:r>
          </a:p>
          <a:p>
            <a:r>
              <a:rPr lang="es-MX" dirty="0" err="1"/>
              <a:t>ReCL</a:t>
            </a:r>
            <a:endParaRPr lang="es-MX" dirty="0"/>
          </a:p>
          <a:p>
            <a:r>
              <a:rPr lang="es-MX" dirty="0"/>
              <a:t>GNDV</a:t>
            </a:r>
          </a:p>
          <a:p>
            <a:r>
              <a:rPr lang="es-MX" dirty="0"/>
              <a:t>SAVI</a:t>
            </a:r>
          </a:p>
          <a:p>
            <a:r>
              <a:rPr lang="es-MX" dirty="0"/>
              <a:t>GCI</a:t>
            </a:r>
          </a:p>
          <a:p>
            <a:r>
              <a:rPr lang="es-MX" dirty="0"/>
              <a:t>MCARI</a:t>
            </a:r>
          </a:p>
          <a:p>
            <a:r>
              <a:rPr lang="es-MX" dirty="0"/>
              <a:t>Simple Ratio</a:t>
            </a:r>
          </a:p>
          <a:p>
            <a:r>
              <a:rPr lang="es-MX" dirty="0"/>
              <a:t>Área canopia cultivo</a:t>
            </a:r>
          </a:p>
          <a:p>
            <a:r>
              <a:rPr lang="es-MX" dirty="0"/>
              <a:t>Volumen canopia cultivo</a:t>
            </a:r>
          </a:p>
          <a:p>
            <a:r>
              <a:rPr lang="es-MX" dirty="0"/>
              <a:t>Evaluaciones </a:t>
            </a:r>
            <a:r>
              <a:rPr lang="es-MX" dirty="0" err="1"/>
              <a:t>alométricas</a:t>
            </a:r>
            <a:r>
              <a:rPr lang="es-MX" dirty="0"/>
              <a:t> del cultivo.</a:t>
            </a:r>
          </a:p>
          <a:p>
            <a:r>
              <a:rPr lang="es-MX" dirty="0"/>
              <a:t>¿cuál usar? </a:t>
            </a:r>
            <a:r>
              <a:rPr lang="es-MX" dirty="0">
                <a:sym typeface="Wingdings" panose="05000000000000000000" pitchFamily="2" charset="2"/>
              </a:rPr>
              <a:t> Revisar publicaciones científicas!</a:t>
            </a:r>
            <a:r>
              <a:rPr lang="es-MX" dirty="0"/>
              <a:t> </a:t>
            </a:r>
            <a:endParaRPr lang="es-CL" dirty="0"/>
          </a:p>
        </p:txBody>
      </p:sp>
    </p:spTree>
    <p:extLst>
      <p:ext uri="{BB962C8B-B14F-4D97-AF65-F5344CB8AC3E}">
        <p14:creationId xmlns:p14="http://schemas.microsoft.com/office/powerpoint/2010/main" val="122597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329DF-6F7C-3724-C895-9958ACAC00DF}"/>
              </a:ext>
            </a:extLst>
          </p:cNvPr>
          <p:cNvSpPr>
            <a:spLocks noGrp="1"/>
          </p:cNvSpPr>
          <p:nvPr>
            <p:ph type="title"/>
          </p:nvPr>
        </p:nvSpPr>
        <p:spPr/>
        <p:txBody>
          <a:bodyPr/>
          <a:lstStyle/>
          <a:p>
            <a:r>
              <a:rPr lang="es-MX" b="1" dirty="0">
                <a:solidFill>
                  <a:schemeClr val="accent6">
                    <a:lumMod val="75000"/>
                  </a:schemeClr>
                </a:solidFill>
              </a:rPr>
              <a:t>Índices de vegetación y análisis de condición del cultivo </a:t>
            </a:r>
            <a:endParaRPr lang="es-CL" dirty="0"/>
          </a:p>
        </p:txBody>
      </p:sp>
      <p:pic>
        <p:nvPicPr>
          <p:cNvPr id="6" name="Marcador de contenido 5" descr="Imagen que contiene Diagrama&#10;&#10;Descripción generada automáticamente">
            <a:extLst>
              <a:ext uri="{FF2B5EF4-FFF2-40B4-BE49-F238E27FC236}">
                <a16:creationId xmlns:a16="http://schemas.microsoft.com/office/drawing/2014/main" id="{7FEE3988-44E2-5CAF-892E-3410ED2E0F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0238" y="1942515"/>
            <a:ext cx="6711523" cy="4351338"/>
          </a:xfrm>
        </p:spPr>
      </p:pic>
      <p:pic>
        <p:nvPicPr>
          <p:cNvPr id="9" name="Imagen 8" descr="Mapa&#10;&#10;Descripción generada automáticamente con confianza media">
            <a:extLst>
              <a:ext uri="{FF2B5EF4-FFF2-40B4-BE49-F238E27FC236}">
                <a16:creationId xmlns:a16="http://schemas.microsoft.com/office/drawing/2014/main" id="{40998630-A637-7CD4-3ED2-088DEFB269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0238" y="1942515"/>
            <a:ext cx="6732000" cy="4356468"/>
          </a:xfrm>
          <a:prstGeom prst="rect">
            <a:avLst/>
          </a:prstGeom>
        </p:spPr>
      </p:pic>
      <p:pic>
        <p:nvPicPr>
          <p:cNvPr id="11" name="Imagen 10" descr="Interfaz de usuario gráfica, Aplicación&#10;&#10;Descripción generada automáticamente con confianza media">
            <a:extLst>
              <a:ext uri="{FF2B5EF4-FFF2-40B4-BE49-F238E27FC236}">
                <a16:creationId xmlns:a16="http://schemas.microsoft.com/office/drawing/2014/main" id="{1AD35B2A-5D23-9B7A-57E6-48A237A992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0236" y="1937385"/>
            <a:ext cx="6718709" cy="4356000"/>
          </a:xfrm>
          <a:prstGeom prst="rect">
            <a:avLst/>
          </a:prstGeom>
        </p:spPr>
      </p:pic>
      <p:pic>
        <p:nvPicPr>
          <p:cNvPr id="4" name="Imagen 3">
            <a:extLst>
              <a:ext uri="{FF2B5EF4-FFF2-40B4-BE49-F238E27FC236}">
                <a16:creationId xmlns:a16="http://schemas.microsoft.com/office/drawing/2014/main" id="{01DDED52-DB37-BD47-A78A-77AE7F9C27EE}"/>
              </a:ext>
            </a:extLst>
          </p:cNvPr>
          <p:cNvPicPr>
            <a:picLocks noChangeAspect="1"/>
          </p:cNvPicPr>
          <p:nvPr/>
        </p:nvPicPr>
        <p:blipFill rotWithShape="1">
          <a:blip r:embed="rId5"/>
          <a:srcRect l="12344" t="13194" r="16640" b="5323"/>
          <a:stretch/>
        </p:blipFill>
        <p:spPr>
          <a:xfrm>
            <a:off x="2740236" y="1910029"/>
            <a:ext cx="6765713" cy="4366577"/>
          </a:xfrm>
          <a:prstGeom prst="rect">
            <a:avLst/>
          </a:prstGeom>
        </p:spPr>
      </p:pic>
    </p:spTree>
    <p:extLst>
      <p:ext uri="{BB962C8B-B14F-4D97-AF65-F5344CB8AC3E}">
        <p14:creationId xmlns:p14="http://schemas.microsoft.com/office/powerpoint/2010/main" val="1016529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329DF-6F7C-3724-C895-9958ACAC00DF}"/>
              </a:ext>
            </a:extLst>
          </p:cNvPr>
          <p:cNvSpPr>
            <a:spLocks noGrp="1"/>
          </p:cNvSpPr>
          <p:nvPr>
            <p:ph type="title"/>
          </p:nvPr>
        </p:nvSpPr>
        <p:spPr/>
        <p:txBody>
          <a:bodyPr/>
          <a:lstStyle/>
          <a:p>
            <a:r>
              <a:rPr lang="es-MX" b="1" dirty="0">
                <a:solidFill>
                  <a:schemeClr val="accent6">
                    <a:lumMod val="75000"/>
                  </a:schemeClr>
                </a:solidFill>
              </a:rPr>
              <a:t>Índices de vegetación y análisis de condición del cultivo </a:t>
            </a:r>
            <a:endParaRPr lang="es-CL" dirty="0"/>
          </a:p>
        </p:txBody>
      </p:sp>
      <p:pic>
        <p:nvPicPr>
          <p:cNvPr id="11" name="Imagen 10" descr="Interfaz de usuario gráfica, Aplicación&#10;&#10;Descripción generada automáticamente con confianza media">
            <a:extLst>
              <a:ext uri="{FF2B5EF4-FFF2-40B4-BE49-F238E27FC236}">
                <a16:creationId xmlns:a16="http://schemas.microsoft.com/office/drawing/2014/main" id="{1AD35B2A-5D23-9B7A-57E6-48A237A992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998" y="1820963"/>
            <a:ext cx="6718709" cy="4356000"/>
          </a:xfrm>
          <a:prstGeom prst="rect">
            <a:avLst/>
          </a:prstGeom>
        </p:spPr>
      </p:pic>
      <p:pic>
        <p:nvPicPr>
          <p:cNvPr id="7" name="Imagen 6">
            <a:extLst>
              <a:ext uri="{FF2B5EF4-FFF2-40B4-BE49-F238E27FC236}">
                <a16:creationId xmlns:a16="http://schemas.microsoft.com/office/drawing/2014/main" id="{FD16B5ED-CB35-5743-82C3-457340EDEC71}"/>
              </a:ext>
            </a:extLst>
          </p:cNvPr>
          <p:cNvPicPr>
            <a:picLocks noChangeAspect="1"/>
          </p:cNvPicPr>
          <p:nvPr/>
        </p:nvPicPr>
        <p:blipFill rotWithShape="1">
          <a:blip r:embed="rId3"/>
          <a:srcRect l="2367" t="18364" r="69129" b="64748"/>
          <a:stretch/>
        </p:blipFill>
        <p:spPr>
          <a:xfrm>
            <a:off x="7443273" y="1094682"/>
            <a:ext cx="4539024" cy="1512787"/>
          </a:xfrm>
          <a:prstGeom prst="rect">
            <a:avLst/>
          </a:prstGeom>
        </p:spPr>
      </p:pic>
      <p:pic>
        <p:nvPicPr>
          <p:cNvPr id="10" name="Imagen 9">
            <a:extLst>
              <a:ext uri="{FF2B5EF4-FFF2-40B4-BE49-F238E27FC236}">
                <a16:creationId xmlns:a16="http://schemas.microsoft.com/office/drawing/2014/main" id="{A325330F-9DCA-07FD-D856-94CE1863F87D}"/>
              </a:ext>
            </a:extLst>
          </p:cNvPr>
          <p:cNvPicPr>
            <a:picLocks noChangeAspect="1"/>
          </p:cNvPicPr>
          <p:nvPr/>
        </p:nvPicPr>
        <p:blipFill rotWithShape="1">
          <a:blip r:embed="rId4"/>
          <a:srcRect l="2378" t="17917" r="62422" b="56666"/>
          <a:stretch/>
        </p:blipFill>
        <p:spPr>
          <a:xfrm>
            <a:off x="7443272" y="2707130"/>
            <a:ext cx="4291527" cy="1743074"/>
          </a:xfrm>
          <a:prstGeom prst="rect">
            <a:avLst/>
          </a:prstGeom>
        </p:spPr>
      </p:pic>
      <p:pic>
        <p:nvPicPr>
          <p:cNvPr id="13" name="Imagen 12">
            <a:extLst>
              <a:ext uri="{FF2B5EF4-FFF2-40B4-BE49-F238E27FC236}">
                <a16:creationId xmlns:a16="http://schemas.microsoft.com/office/drawing/2014/main" id="{F798F113-4D0B-CD06-ED10-BA487432AC79}"/>
              </a:ext>
            </a:extLst>
          </p:cNvPr>
          <p:cNvPicPr>
            <a:picLocks noChangeAspect="1"/>
          </p:cNvPicPr>
          <p:nvPr/>
        </p:nvPicPr>
        <p:blipFill rotWithShape="1">
          <a:blip r:embed="rId5"/>
          <a:srcRect l="35703" t="27778" r="29097" b="15000"/>
          <a:stretch/>
        </p:blipFill>
        <p:spPr>
          <a:xfrm>
            <a:off x="8326973" y="4549865"/>
            <a:ext cx="2524124" cy="2308134"/>
          </a:xfrm>
          <a:prstGeom prst="rect">
            <a:avLst/>
          </a:prstGeom>
        </p:spPr>
      </p:pic>
    </p:spTree>
    <p:extLst>
      <p:ext uri="{BB962C8B-B14F-4D97-AF65-F5344CB8AC3E}">
        <p14:creationId xmlns:p14="http://schemas.microsoft.com/office/powerpoint/2010/main" val="22580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329DF-6F7C-3724-C895-9958ACAC00DF}"/>
              </a:ext>
            </a:extLst>
          </p:cNvPr>
          <p:cNvSpPr>
            <a:spLocks noGrp="1"/>
          </p:cNvSpPr>
          <p:nvPr>
            <p:ph type="title"/>
          </p:nvPr>
        </p:nvSpPr>
        <p:spPr/>
        <p:txBody>
          <a:bodyPr/>
          <a:lstStyle/>
          <a:p>
            <a:r>
              <a:rPr lang="es-MX" b="1" dirty="0">
                <a:solidFill>
                  <a:schemeClr val="accent6">
                    <a:lumMod val="75000"/>
                  </a:schemeClr>
                </a:solidFill>
              </a:rPr>
              <a:t>Estado de la vegetación versus rendimiento y calidad de la fruta </a:t>
            </a:r>
            <a:endParaRPr lang="es-CL" dirty="0"/>
          </a:p>
        </p:txBody>
      </p:sp>
      <p:sp>
        <p:nvSpPr>
          <p:cNvPr id="3" name="Marcador de contenido 2">
            <a:extLst>
              <a:ext uri="{FF2B5EF4-FFF2-40B4-BE49-F238E27FC236}">
                <a16:creationId xmlns:a16="http://schemas.microsoft.com/office/drawing/2014/main" id="{7B183CB1-AB79-E097-880B-B617A05105B8}"/>
              </a:ext>
            </a:extLst>
          </p:cNvPr>
          <p:cNvSpPr>
            <a:spLocks noGrp="1"/>
          </p:cNvSpPr>
          <p:nvPr>
            <p:ph idx="1"/>
          </p:nvPr>
        </p:nvSpPr>
        <p:spPr/>
        <p:txBody>
          <a:bodyPr/>
          <a:lstStyle/>
          <a:p>
            <a:endParaRPr lang="es-CL" dirty="0"/>
          </a:p>
        </p:txBody>
      </p:sp>
      <p:pic>
        <p:nvPicPr>
          <p:cNvPr id="5" name="Imagen 4">
            <a:extLst>
              <a:ext uri="{FF2B5EF4-FFF2-40B4-BE49-F238E27FC236}">
                <a16:creationId xmlns:a16="http://schemas.microsoft.com/office/drawing/2014/main" id="{6E2A686F-D01A-DCC6-AF17-1D51141A2C50}"/>
              </a:ext>
            </a:extLst>
          </p:cNvPr>
          <p:cNvPicPr>
            <a:picLocks noChangeAspect="1"/>
          </p:cNvPicPr>
          <p:nvPr/>
        </p:nvPicPr>
        <p:blipFill rotWithShape="1">
          <a:blip r:embed="rId2"/>
          <a:srcRect l="20703" t="18889" r="24687" b="8473"/>
          <a:stretch/>
        </p:blipFill>
        <p:spPr>
          <a:xfrm>
            <a:off x="152400" y="1690688"/>
            <a:ext cx="6657976" cy="4981575"/>
          </a:xfrm>
          <a:prstGeom prst="rect">
            <a:avLst/>
          </a:prstGeom>
        </p:spPr>
      </p:pic>
      <p:pic>
        <p:nvPicPr>
          <p:cNvPr id="7" name="Imagen 6">
            <a:extLst>
              <a:ext uri="{FF2B5EF4-FFF2-40B4-BE49-F238E27FC236}">
                <a16:creationId xmlns:a16="http://schemas.microsoft.com/office/drawing/2014/main" id="{03377206-47C2-66E6-85B7-A3C55851766B}"/>
              </a:ext>
            </a:extLst>
          </p:cNvPr>
          <p:cNvPicPr>
            <a:picLocks noChangeAspect="1"/>
          </p:cNvPicPr>
          <p:nvPr/>
        </p:nvPicPr>
        <p:blipFill rotWithShape="1">
          <a:blip r:embed="rId3"/>
          <a:srcRect t="12083" b="9931"/>
          <a:stretch/>
        </p:blipFill>
        <p:spPr>
          <a:xfrm>
            <a:off x="6810376" y="1027906"/>
            <a:ext cx="5381624" cy="3652838"/>
          </a:xfrm>
          <a:prstGeom prst="rect">
            <a:avLst/>
          </a:prstGeom>
        </p:spPr>
      </p:pic>
      <p:pic>
        <p:nvPicPr>
          <p:cNvPr id="9" name="Imagen 8">
            <a:extLst>
              <a:ext uri="{FF2B5EF4-FFF2-40B4-BE49-F238E27FC236}">
                <a16:creationId xmlns:a16="http://schemas.microsoft.com/office/drawing/2014/main" id="{91BD8280-96FB-09F7-0624-3F5B6841D338}"/>
              </a:ext>
            </a:extLst>
          </p:cNvPr>
          <p:cNvPicPr>
            <a:picLocks noChangeAspect="1"/>
          </p:cNvPicPr>
          <p:nvPr/>
        </p:nvPicPr>
        <p:blipFill rotWithShape="1">
          <a:blip r:embed="rId4"/>
          <a:srcRect l="15938" t="23611" r="19531" b="48612"/>
          <a:stretch/>
        </p:blipFill>
        <p:spPr>
          <a:xfrm>
            <a:off x="6810376" y="4767263"/>
            <a:ext cx="5381624" cy="1905000"/>
          </a:xfrm>
          <a:prstGeom prst="rect">
            <a:avLst/>
          </a:prstGeom>
        </p:spPr>
      </p:pic>
      <p:sp>
        <p:nvSpPr>
          <p:cNvPr id="11" name="Rectángulo: esquinas redondeadas 10">
            <a:extLst>
              <a:ext uri="{FF2B5EF4-FFF2-40B4-BE49-F238E27FC236}">
                <a16:creationId xmlns:a16="http://schemas.microsoft.com/office/drawing/2014/main" id="{3F406026-C253-7752-BF4B-84476D6699B7}"/>
              </a:ext>
            </a:extLst>
          </p:cNvPr>
          <p:cNvSpPr/>
          <p:nvPr/>
        </p:nvSpPr>
        <p:spPr>
          <a:xfrm>
            <a:off x="7838983" y="5787964"/>
            <a:ext cx="887767" cy="1534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Rectángulo: esquinas redondeadas 11">
            <a:extLst>
              <a:ext uri="{FF2B5EF4-FFF2-40B4-BE49-F238E27FC236}">
                <a16:creationId xmlns:a16="http://schemas.microsoft.com/office/drawing/2014/main" id="{FF478A34-B407-A487-D400-5D9574FA73B6}"/>
              </a:ext>
            </a:extLst>
          </p:cNvPr>
          <p:cNvSpPr/>
          <p:nvPr/>
        </p:nvSpPr>
        <p:spPr>
          <a:xfrm>
            <a:off x="7838982" y="6176964"/>
            <a:ext cx="887767" cy="38363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3" name="Rectángulo: esquinas redondeadas 12">
            <a:extLst>
              <a:ext uri="{FF2B5EF4-FFF2-40B4-BE49-F238E27FC236}">
                <a16:creationId xmlns:a16="http://schemas.microsoft.com/office/drawing/2014/main" id="{AD332EE5-DCB6-4939-644A-E0252E6D7E35}"/>
              </a:ext>
            </a:extLst>
          </p:cNvPr>
          <p:cNvSpPr/>
          <p:nvPr/>
        </p:nvSpPr>
        <p:spPr>
          <a:xfrm>
            <a:off x="10645807" y="5787964"/>
            <a:ext cx="442404" cy="77263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4" name="Rectángulo: esquinas redondeadas 13">
            <a:extLst>
              <a:ext uri="{FF2B5EF4-FFF2-40B4-BE49-F238E27FC236}">
                <a16:creationId xmlns:a16="http://schemas.microsoft.com/office/drawing/2014/main" id="{C1DEA180-46D8-3C5C-B9AD-19B9B2C5C99F}"/>
              </a:ext>
            </a:extLst>
          </p:cNvPr>
          <p:cNvSpPr/>
          <p:nvPr/>
        </p:nvSpPr>
        <p:spPr>
          <a:xfrm>
            <a:off x="11098567" y="6368780"/>
            <a:ext cx="522304" cy="19181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Rectángulo: esquinas redondeadas 14">
            <a:extLst>
              <a:ext uri="{FF2B5EF4-FFF2-40B4-BE49-F238E27FC236}">
                <a16:creationId xmlns:a16="http://schemas.microsoft.com/office/drawing/2014/main" id="{0F2C46E0-0E6F-13DD-3742-C24E4EA768B1}"/>
              </a:ext>
            </a:extLst>
          </p:cNvPr>
          <p:cNvSpPr/>
          <p:nvPr/>
        </p:nvSpPr>
        <p:spPr>
          <a:xfrm>
            <a:off x="10233733" y="5787963"/>
            <a:ext cx="346971" cy="77263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3694256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329DF-6F7C-3724-C895-9958ACAC00DF}"/>
              </a:ext>
            </a:extLst>
          </p:cNvPr>
          <p:cNvSpPr>
            <a:spLocks noGrp="1"/>
          </p:cNvSpPr>
          <p:nvPr>
            <p:ph type="title"/>
          </p:nvPr>
        </p:nvSpPr>
        <p:spPr/>
        <p:txBody>
          <a:bodyPr/>
          <a:lstStyle/>
          <a:p>
            <a:r>
              <a:rPr lang="es-MX" b="1" dirty="0">
                <a:solidFill>
                  <a:schemeClr val="accent6">
                    <a:lumMod val="75000"/>
                  </a:schemeClr>
                </a:solidFill>
              </a:rPr>
              <a:t>Estado de la vegetación versus rendimiento y calidad de la fruta </a:t>
            </a:r>
            <a:endParaRPr lang="es-CL" dirty="0"/>
          </a:p>
        </p:txBody>
      </p:sp>
      <p:sp>
        <p:nvSpPr>
          <p:cNvPr id="3" name="Marcador de contenido 2">
            <a:extLst>
              <a:ext uri="{FF2B5EF4-FFF2-40B4-BE49-F238E27FC236}">
                <a16:creationId xmlns:a16="http://schemas.microsoft.com/office/drawing/2014/main" id="{7B183CB1-AB79-E097-880B-B617A05105B8}"/>
              </a:ext>
            </a:extLst>
          </p:cNvPr>
          <p:cNvSpPr>
            <a:spLocks noGrp="1"/>
          </p:cNvSpPr>
          <p:nvPr>
            <p:ph idx="1"/>
          </p:nvPr>
        </p:nvSpPr>
        <p:spPr/>
        <p:txBody>
          <a:bodyPr/>
          <a:lstStyle/>
          <a:p>
            <a:endParaRPr lang="es-CL" dirty="0"/>
          </a:p>
        </p:txBody>
      </p:sp>
      <p:pic>
        <p:nvPicPr>
          <p:cNvPr id="5" name="Imagen 4">
            <a:extLst>
              <a:ext uri="{FF2B5EF4-FFF2-40B4-BE49-F238E27FC236}">
                <a16:creationId xmlns:a16="http://schemas.microsoft.com/office/drawing/2014/main" id="{6E2A686F-D01A-DCC6-AF17-1D51141A2C50}"/>
              </a:ext>
            </a:extLst>
          </p:cNvPr>
          <p:cNvPicPr>
            <a:picLocks noChangeAspect="1"/>
          </p:cNvPicPr>
          <p:nvPr/>
        </p:nvPicPr>
        <p:blipFill rotWithShape="1">
          <a:blip r:embed="rId2"/>
          <a:srcRect l="20703" t="18889" r="24687" b="8473"/>
          <a:stretch/>
        </p:blipFill>
        <p:spPr>
          <a:xfrm>
            <a:off x="152400" y="1690688"/>
            <a:ext cx="6657976" cy="4981575"/>
          </a:xfrm>
          <a:prstGeom prst="rect">
            <a:avLst/>
          </a:prstGeom>
        </p:spPr>
      </p:pic>
      <p:sp>
        <p:nvSpPr>
          <p:cNvPr id="11" name="Rectángulo: esquinas redondeadas 10">
            <a:extLst>
              <a:ext uri="{FF2B5EF4-FFF2-40B4-BE49-F238E27FC236}">
                <a16:creationId xmlns:a16="http://schemas.microsoft.com/office/drawing/2014/main" id="{3F406026-C253-7752-BF4B-84476D6699B7}"/>
              </a:ext>
            </a:extLst>
          </p:cNvPr>
          <p:cNvSpPr/>
          <p:nvPr/>
        </p:nvSpPr>
        <p:spPr>
          <a:xfrm>
            <a:off x="7838983" y="5787964"/>
            <a:ext cx="887767" cy="1534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6" name="Imagen 5">
            <a:extLst>
              <a:ext uri="{FF2B5EF4-FFF2-40B4-BE49-F238E27FC236}">
                <a16:creationId xmlns:a16="http://schemas.microsoft.com/office/drawing/2014/main" id="{97C1DADE-A439-7842-D098-F6717B39505D}"/>
              </a:ext>
            </a:extLst>
          </p:cNvPr>
          <p:cNvPicPr>
            <a:picLocks noChangeAspect="1"/>
          </p:cNvPicPr>
          <p:nvPr/>
        </p:nvPicPr>
        <p:blipFill rotWithShape="1">
          <a:blip r:embed="rId3"/>
          <a:srcRect l="19150" t="57735" r="23180" b="17231"/>
          <a:stretch/>
        </p:blipFill>
        <p:spPr>
          <a:xfrm>
            <a:off x="6810374" y="1527375"/>
            <a:ext cx="5381625" cy="1716859"/>
          </a:xfrm>
          <a:prstGeom prst="rect">
            <a:avLst/>
          </a:prstGeom>
        </p:spPr>
      </p:pic>
      <p:sp>
        <p:nvSpPr>
          <p:cNvPr id="8" name="Rectángulo: esquinas redondeadas 7">
            <a:extLst>
              <a:ext uri="{FF2B5EF4-FFF2-40B4-BE49-F238E27FC236}">
                <a16:creationId xmlns:a16="http://schemas.microsoft.com/office/drawing/2014/main" id="{E4F02118-19DE-7A2B-7B49-72C3FC85B78D}"/>
              </a:ext>
            </a:extLst>
          </p:cNvPr>
          <p:cNvSpPr/>
          <p:nvPr/>
        </p:nvSpPr>
        <p:spPr>
          <a:xfrm>
            <a:off x="8510588" y="2222018"/>
            <a:ext cx="2587979" cy="2015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6" name="Imagen 15">
            <a:extLst>
              <a:ext uri="{FF2B5EF4-FFF2-40B4-BE49-F238E27FC236}">
                <a16:creationId xmlns:a16="http://schemas.microsoft.com/office/drawing/2014/main" id="{5FF066C3-CADC-F7E3-0A0B-08DBE2B39E10}"/>
              </a:ext>
            </a:extLst>
          </p:cNvPr>
          <p:cNvPicPr>
            <a:picLocks noChangeAspect="1"/>
          </p:cNvPicPr>
          <p:nvPr/>
        </p:nvPicPr>
        <p:blipFill rotWithShape="1">
          <a:blip r:embed="rId4"/>
          <a:srcRect l="20461" t="35340" r="24930" b="5324"/>
          <a:stretch/>
        </p:blipFill>
        <p:spPr>
          <a:xfrm>
            <a:off x="6985975" y="3571799"/>
            <a:ext cx="5072854" cy="3100464"/>
          </a:xfrm>
          <a:prstGeom prst="rect">
            <a:avLst/>
          </a:prstGeom>
        </p:spPr>
      </p:pic>
    </p:spTree>
    <p:extLst>
      <p:ext uri="{BB962C8B-B14F-4D97-AF65-F5344CB8AC3E}">
        <p14:creationId xmlns:p14="http://schemas.microsoft.com/office/powerpoint/2010/main" val="3920514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329DF-6F7C-3724-C895-9958ACAC00DF}"/>
              </a:ext>
            </a:extLst>
          </p:cNvPr>
          <p:cNvSpPr>
            <a:spLocks noGrp="1"/>
          </p:cNvSpPr>
          <p:nvPr>
            <p:ph type="title"/>
          </p:nvPr>
        </p:nvSpPr>
        <p:spPr/>
        <p:txBody>
          <a:bodyPr/>
          <a:lstStyle/>
          <a:p>
            <a:r>
              <a:rPr lang="es-MX" b="1" dirty="0">
                <a:solidFill>
                  <a:schemeClr val="accent6">
                    <a:lumMod val="75000"/>
                  </a:schemeClr>
                </a:solidFill>
              </a:rPr>
              <a:t>Estado de la vegetación versus rendimiento y calidad de la fruta </a:t>
            </a:r>
            <a:endParaRPr lang="es-CL" dirty="0"/>
          </a:p>
        </p:txBody>
      </p:sp>
      <p:sp>
        <p:nvSpPr>
          <p:cNvPr id="3" name="Marcador de contenido 2">
            <a:extLst>
              <a:ext uri="{FF2B5EF4-FFF2-40B4-BE49-F238E27FC236}">
                <a16:creationId xmlns:a16="http://schemas.microsoft.com/office/drawing/2014/main" id="{7B183CB1-AB79-E097-880B-B617A05105B8}"/>
              </a:ext>
            </a:extLst>
          </p:cNvPr>
          <p:cNvSpPr>
            <a:spLocks noGrp="1"/>
          </p:cNvSpPr>
          <p:nvPr>
            <p:ph idx="1"/>
          </p:nvPr>
        </p:nvSpPr>
        <p:spPr/>
        <p:txBody>
          <a:bodyPr/>
          <a:lstStyle/>
          <a:p>
            <a:endParaRPr lang="es-CL" dirty="0"/>
          </a:p>
        </p:txBody>
      </p:sp>
      <p:pic>
        <p:nvPicPr>
          <p:cNvPr id="5" name="Imagen 4">
            <a:extLst>
              <a:ext uri="{FF2B5EF4-FFF2-40B4-BE49-F238E27FC236}">
                <a16:creationId xmlns:a16="http://schemas.microsoft.com/office/drawing/2014/main" id="{6E2A686F-D01A-DCC6-AF17-1D51141A2C50}"/>
              </a:ext>
            </a:extLst>
          </p:cNvPr>
          <p:cNvPicPr>
            <a:picLocks noChangeAspect="1"/>
          </p:cNvPicPr>
          <p:nvPr/>
        </p:nvPicPr>
        <p:blipFill rotWithShape="1">
          <a:blip r:embed="rId2"/>
          <a:srcRect l="20703" t="18889" r="24687" b="8473"/>
          <a:stretch/>
        </p:blipFill>
        <p:spPr>
          <a:xfrm>
            <a:off x="152400" y="1690688"/>
            <a:ext cx="6657976" cy="4981575"/>
          </a:xfrm>
          <a:prstGeom prst="rect">
            <a:avLst/>
          </a:prstGeom>
        </p:spPr>
      </p:pic>
      <p:pic>
        <p:nvPicPr>
          <p:cNvPr id="7" name="Imagen 6">
            <a:extLst>
              <a:ext uri="{FF2B5EF4-FFF2-40B4-BE49-F238E27FC236}">
                <a16:creationId xmlns:a16="http://schemas.microsoft.com/office/drawing/2014/main" id="{3121BC25-9D87-913C-2F08-C56293709C26}"/>
              </a:ext>
            </a:extLst>
          </p:cNvPr>
          <p:cNvPicPr>
            <a:picLocks noChangeAspect="1"/>
          </p:cNvPicPr>
          <p:nvPr/>
        </p:nvPicPr>
        <p:blipFill rotWithShape="1">
          <a:blip r:embed="rId3"/>
          <a:srcRect l="21016" t="29583" r="24922" b="12778"/>
          <a:stretch/>
        </p:blipFill>
        <p:spPr>
          <a:xfrm>
            <a:off x="6807780" y="3629024"/>
            <a:ext cx="5384220" cy="3228976"/>
          </a:xfrm>
          <a:prstGeom prst="rect">
            <a:avLst/>
          </a:prstGeom>
        </p:spPr>
      </p:pic>
      <p:pic>
        <p:nvPicPr>
          <p:cNvPr id="10" name="Imagen 9">
            <a:extLst>
              <a:ext uri="{FF2B5EF4-FFF2-40B4-BE49-F238E27FC236}">
                <a16:creationId xmlns:a16="http://schemas.microsoft.com/office/drawing/2014/main" id="{F0657C98-DD21-7FF2-5A95-96A17705794E}"/>
              </a:ext>
            </a:extLst>
          </p:cNvPr>
          <p:cNvPicPr>
            <a:picLocks noChangeAspect="1"/>
          </p:cNvPicPr>
          <p:nvPr/>
        </p:nvPicPr>
        <p:blipFill rotWithShape="1">
          <a:blip r:embed="rId4"/>
          <a:srcRect t="11667" b="9931"/>
          <a:stretch/>
        </p:blipFill>
        <p:spPr>
          <a:xfrm>
            <a:off x="6807780" y="1076325"/>
            <a:ext cx="5384220" cy="2552699"/>
          </a:xfrm>
          <a:prstGeom prst="rect">
            <a:avLst/>
          </a:prstGeom>
        </p:spPr>
      </p:pic>
    </p:spTree>
    <p:extLst>
      <p:ext uri="{BB962C8B-B14F-4D97-AF65-F5344CB8AC3E}">
        <p14:creationId xmlns:p14="http://schemas.microsoft.com/office/powerpoint/2010/main" val="560857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329DF-6F7C-3724-C895-9958ACAC00DF}"/>
              </a:ext>
            </a:extLst>
          </p:cNvPr>
          <p:cNvSpPr>
            <a:spLocks noGrp="1"/>
          </p:cNvSpPr>
          <p:nvPr>
            <p:ph type="title"/>
          </p:nvPr>
        </p:nvSpPr>
        <p:spPr/>
        <p:txBody>
          <a:bodyPr/>
          <a:lstStyle/>
          <a:p>
            <a:r>
              <a:rPr lang="es-MX" b="1" dirty="0">
                <a:solidFill>
                  <a:schemeClr val="accent6">
                    <a:lumMod val="75000"/>
                  </a:schemeClr>
                </a:solidFill>
              </a:rPr>
              <a:t>Zonificación de huertos:</a:t>
            </a:r>
            <a:r>
              <a:rPr lang="es-MX" b="1" dirty="0">
                <a:solidFill>
                  <a:schemeClr val="accent6">
                    <a:lumMod val="75000"/>
                  </a:schemeClr>
                </a:solidFill>
                <a:sym typeface="Wingdings" panose="05000000000000000000" pitchFamily="2" charset="2"/>
              </a:rPr>
              <a:t> Manejo sitio-específico. </a:t>
            </a:r>
            <a:endParaRPr lang="es-CL" dirty="0"/>
          </a:p>
        </p:txBody>
      </p:sp>
      <p:sp>
        <p:nvSpPr>
          <p:cNvPr id="3" name="Marcador de contenido 2">
            <a:extLst>
              <a:ext uri="{FF2B5EF4-FFF2-40B4-BE49-F238E27FC236}">
                <a16:creationId xmlns:a16="http://schemas.microsoft.com/office/drawing/2014/main" id="{7B183CB1-AB79-E097-880B-B617A05105B8}"/>
              </a:ext>
            </a:extLst>
          </p:cNvPr>
          <p:cNvSpPr>
            <a:spLocks noGrp="1"/>
          </p:cNvSpPr>
          <p:nvPr>
            <p:ph idx="1"/>
          </p:nvPr>
        </p:nvSpPr>
        <p:spPr/>
        <p:txBody>
          <a:bodyPr>
            <a:normAutofit fontScale="55000" lnSpcReduction="20000"/>
          </a:bodyPr>
          <a:lstStyle/>
          <a:p>
            <a:pPr algn="just"/>
            <a:r>
              <a:rPr lang="es-MX" dirty="0"/>
              <a:t>Los índices de vegetación y las mediciones de variables de interés agronómico segmentado por una clasificación supervisa o no supervisada puede dar lugar a zonas de manejo diferenciado.</a:t>
            </a:r>
          </a:p>
          <a:p>
            <a:pPr algn="just"/>
            <a:endParaRPr lang="es-MX" dirty="0"/>
          </a:p>
          <a:p>
            <a:pPr algn="just"/>
            <a:r>
              <a:rPr lang="es-MX" dirty="0"/>
              <a:t>Las zonas de manejo diferenciado pueden estar asociadas a manejos agronómicos: riego, fertilización, uso de </a:t>
            </a:r>
            <a:r>
              <a:rPr lang="es-MX" dirty="0" err="1"/>
              <a:t>PGRs</a:t>
            </a:r>
            <a:r>
              <a:rPr lang="es-MX" dirty="0"/>
              <a:t>, poda, fitosanitarios, rediseño de plantación, manejo del estrés abiótico o ambiental.</a:t>
            </a:r>
          </a:p>
          <a:p>
            <a:pPr algn="just"/>
            <a:endParaRPr lang="es-MX" dirty="0"/>
          </a:p>
          <a:p>
            <a:pPr algn="just"/>
            <a:r>
              <a:rPr lang="es-MX" dirty="0"/>
              <a:t>En clasificación no supervisada es recomendable usar estadística clásica y geoestadística, o algoritmos de inteligencia artificial con o sin variables auxiliares. K-</a:t>
            </a:r>
            <a:r>
              <a:rPr lang="es-MX" dirty="0" err="1"/>
              <a:t>means</a:t>
            </a:r>
            <a:r>
              <a:rPr lang="es-MX" dirty="0"/>
              <a:t> – FCP (</a:t>
            </a:r>
            <a:r>
              <a:rPr lang="es-MX" dirty="0" err="1"/>
              <a:t>Fuzzi</a:t>
            </a:r>
            <a:r>
              <a:rPr lang="es-MX" dirty="0"/>
              <a:t>-Performance </a:t>
            </a:r>
            <a:r>
              <a:rPr lang="es-MX" dirty="0" err="1"/>
              <a:t>Index</a:t>
            </a:r>
            <a:r>
              <a:rPr lang="es-MX" dirty="0"/>
              <a:t>). Evitar capas con autocorrelación.</a:t>
            </a:r>
          </a:p>
          <a:p>
            <a:pPr algn="just"/>
            <a:endParaRPr lang="es-MX" dirty="0"/>
          </a:p>
          <a:p>
            <a:pPr algn="just"/>
            <a:r>
              <a:rPr lang="es-MX" dirty="0"/>
              <a:t>En clasificación supervisada es recomendable utilizar consejo de expertos en las variables a utilizar para el cultivo en cuestión. Generalmente se usan 3 a 5 clases categóricas (alto-medio-bajo/</a:t>
            </a:r>
            <a:r>
              <a:rPr lang="es-MX" dirty="0" err="1"/>
              <a:t>Supraóptimo</a:t>
            </a:r>
            <a:r>
              <a:rPr lang="es-MX" dirty="0"/>
              <a:t>-óptimo-subóptimo).</a:t>
            </a:r>
          </a:p>
          <a:p>
            <a:pPr algn="just"/>
            <a:endParaRPr lang="es-MX" dirty="0"/>
          </a:p>
          <a:p>
            <a:pPr algn="just"/>
            <a:r>
              <a:rPr lang="es-MX" dirty="0"/>
              <a:t>La zonificación del suelo, considerar no solamente pendientes, exposición, altitud. Fertilidad físico química biológica, y también restricciones (piedras, pie de arado o </a:t>
            </a:r>
            <a:r>
              <a:rPr lang="es-MX" dirty="0" err="1"/>
              <a:t>hardpan</a:t>
            </a:r>
            <a:r>
              <a:rPr lang="es-MX" dirty="0"/>
              <a:t>), y propiedades físico hídricas. </a:t>
            </a:r>
          </a:p>
          <a:p>
            <a:pPr algn="just"/>
            <a:endParaRPr lang="es-MX" dirty="0"/>
          </a:p>
          <a:p>
            <a:pPr algn="just"/>
            <a:r>
              <a:rPr lang="es-MX" dirty="0"/>
              <a:t>Interpretación visual clásica de fotointerpretación: Color RGB, Composiciones falso color, textura, forma, patrones, contexto, sombras, dinámica estacional (temporal), índices de vegetación. </a:t>
            </a:r>
            <a:endParaRPr lang="es-CL" dirty="0"/>
          </a:p>
        </p:txBody>
      </p:sp>
    </p:spTree>
    <p:extLst>
      <p:ext uri="{BB962C8B-B14F-4D97-AF65-F5344CB8AC3E}">
        <p14:creationId xmlns:p14="http://schemas.microsoft.com/office/powerpoint/2010/main" val="624954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DF5BE9-224F-5081-4C3F-C0A4807B02E4}"/>
              </a:ext>
            </a:extLst>
          </p:cNvPr>
          <p:cNvSpPr>
            <a:spLocks noGrp="1"/>
          </p:cNvSpPr>
          <p:nvPr>
            <p:ph type="ctrTitle"/>
          </p:nvPr>
        </p:nvSpPr>
        <p:spPr>
          <a:xfrm>
            <a:off x="1524000" y="1922463"/>
            <a:ext cx="9144000" cy="2387600"/>
          </a:xfrm>
        </p:spPr>
        <p:txBody>
          <a:bodyPr>
            <a:normAutofit fontScale="90000"/>
          </a:bodyPr>
          <a:lstStyle/>
          <a:p>
            <a:r>
              <a:rPr lang="es-MX" b="1" dirty="0">
                <a:solidFill>
                  <a:schemeClr val="accent6">
                    <a:lumMod val="75000"/>
                  </a:schemeClr>
                </a:solidFill>
              </a:rPr>
              <a:t>Mapeo con drones como herramienta de gestión en huertos frutales. </a:t>
            </a:r>
            <a:endParaRPr lang="es-CL" b="1" dirty="0">
              <a:solidFill>
                <a:schemeClr val="accent6">
                  <a:lumMod val="75000"/>
                </a:schemeClr>
              </a:solidFill>
            </a:endParaRPr>
          </a:p>
        </p:txBody>
      </p:sp>
      <p:sp>
        <p:nvSpPr>
          <p:cNvPr id="3" name="Subtítulo 2">
            <a:extLst>
              <a:ext uri="{FF2B5EF4-FFF2-40B4-BE49-F238E27FC236}">
                <a16:creationId xmlns:a16="http://schemas.microsoft.com/office/drawing/2014/main" id="{51E189A4-7CB1-368C-0802-6B07C34DEA72}"/>
              </a:ext>
            </a:extLst>
          </p:cNvPr>
          <p:cNvSpPr>
            <a:spLocks noGrp="1"/>
          </p:cNvSpPr>
          <p:nvPr>
            <p:ph type="subTitle" idx="1"/>
          </p:nvPr>
        </p:nvSpPr>
        <p:spPr>
          <a:xfrm>
            <a:off x="1524000" y="4731798"/>
            <a:ext cx="9144000" cy="1988597"/>
          </a:xfrm>
        </p:spPr>
        <p:txBody>
          <a:bodyPr>
            <a:normAutofit fontScale="77500" lnSpcReduction="20000"/>
          </a:bodyPr>
          <a:lstStyle/>
          <a:p>
            <a:r>
              <a:rPr lang="es-MX" dirty="0"/>
              <a:t>Mario Alegría Ayala</a:t>
            </a:r>
          </a:p>
          <a:p>
            <a:r>
              <a:rPr lang="es-MX" b="1" dirty="0">
                <a:solidFill>
                  <a:schemeClr val="accent6">
                    <a:lumMod val="75000"/>
                  </a:schemeClr>
                </a:solidFill>
              </a:rPr>
              <a:t>Director de MAP </a:t>
            </a:r>
            <a:r>
              <a:rPr lang="es-MX" b="1" dirty="0" err="1">
                <a:solidFill>
                  <a:schemeClr val="accent6">
                    <a:lumMod val="75000"/>
                  </a:schemeClr>
                </a:solidFill>
              </a:rPr>
              <a:t>Agroasesorías</a:t>
            </a:r>
            <a:r>
              <a:rPr lang="es-MX" b="1" dirty="0">
                <a:solidFill>
                  <a:schemeClr val="accent6">
                    <a:lumMod val="75000"/>
                  </a:schemeClr>
                </a:solidFill>
              </a:rPr>
              <a:t>.</a:t>
            </a:r>
          </a:p>
          <a:p>
            <a:r>
              <a:rPr lang="es-MX" dirty="0">
                <a:solidFill>
                  <a:schemeClr val="accent6">
                    <a:lumMod val="75000"/>
                  </a:schemeClr>
                </a:solidFill>
              </a:rPr>
              <a:t>Ing. Agrónomo m. Fruticultura.</a:t>
            </a:r>
          </a:p>
          <a:p>
            <a:r>
              <a:rPr lang="es-MX" dirty="0">
                <a:solidFill>
                  <a:schemeClr val="accent6">
                    <a:lumMod val="75000"/>
                  </a:schemeClr>
                </a:solidFill>
              </a:rPr>
              <a:t>M. Sc. Riego y Agricultura de Precisión. </a:t>
            </a:r>
          </a:p>
          <a:p>
            <a:r>
              <a:rPr lang="es-MX" b="1" dirty="0">
                <a:solidFill>
                  <a:schemeClr val="accent6">
                    <a:lumMod val="75000"/>
                  </a:schemeClr>
                </a:solidFill>
                <a:hlinkClick r:id="rId2"/>
              </a:rPr>
              <a:t>malegria@mapagroasesorias.com</a:t>
            </a:r>
            <a:r>
              <a:rPr lang="es-MX" b="1" dirty="0">
                <a:solidFill>
                  <a:schemeClr val="accent6">
                    <a:lumMod val="75000"/>
                  </a:schemeClr>
                </a:solidFill>
              </a:rPr>
              <a:t> </a:t>
            </a:r>
          </a:p>
          <a:p>
            <a:r>
              <a:rPr lang="es-MX" b="1" dirty="0">
                <a:solidFill>
                  <a:schemeClr val="accent6">
                    <a:lumMod val="75000"/>
                  </a:schemeClr>
                </a:solidFill>
              </a:rPr>
              <a:t>+56984174315</a:t>
            </a:r>
          </a:p>
          <a:p>
            <a:endParaRPr lang="es-CL" dirty="0">
              <a:solidFill>
                <a:schemeClr val="accent6">
                  <a:lumMod val="75000"/>
                </a:schemeClr>
              </a:solidFill>
            </a:endParaRPr>
          </a:p>
        </p:txBody>
      </p:sp>
      <p:pic>
        <p:nvPicPr>
          <p:cNvPr id="5" name="Imagen 4" descr="Imagen que contiene Calendario&#10;&#10;Descripción generada automáticamente">
            <a:extLst>
              <a:ext uri="{FF2B5EF4-FFF2-40B4-BE49-F238E27FC236}">
                <a16:creationId xmlns:a16="http://schemas.microsoft.com/office/drawing/2014/main" id="{B8F0E791-A396-D2EB-12F0-DA2148D051D3}"/>
              </a:ext>
            </a:extLst>
          </p:cNvPr>
          <p:cNvPicPr>
            <a:picLocks noChangeAspect="1"/>
          </p:cNvPicPr>
          <p:nvPr/>
        </p:nvPicPr>
        <p:blipFill rotWithShape="1">
          <a:blip r:embed="rId3">
            <a:extLst>
              <a:ext uri="{28A0092B-C50C-407E-A947-70E740481C1C}">
                <a14:useLocalDpi xmlns:a14="http://schemas.microsoft.com/office/drawing/2010/main" val="0"/>
              </a:ext>
            </a:extLst>
          </a:blip>
          <a:srcRect t="39573" r="65937"/>
          <a:stretch/>
        </p:blipFill>
        <p:spPr>
          <a:xfrm>
            <a:off x="0" y="0"/>
            <a:ext cx="4152900" cy="1818046"/>
          </a:xfrm>
          <a:prstGeom prst="rect">
            <a:avLst/>
          </a:prstGeom>
        </p:spPr>
      </p:pic>
      <p:pic>
        <p:nvPicPr>
          <p:cNvPr id="7" name="Imagen 6" descr="Imagen que contiene máquina de coser, aparato, tabla, hombre&#10;&#10;Descripción generada automáticamente">
            <a:extLst>
              <a:ext uri="{FF2B5EF4-FFF2-40B4-BE49-F238E27FC236}">
                <a16:creationId xmlns:a16="http://schemas.microsoft.com/office/drawing/2014/main" id="{6AAE9D6F-08DC-093F-1575-5C3AD07C5F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44100" y="0"/>
            <a:ext cx="2247900" cy="2247900"/>
          </a:xfrm>
          <a:prstGeom prst="rect">
            <a:avLst/>
          </a:prstGeom>
        </p:spPr>
      </p:pic>
    </p:spTree>
    <p:extLst>
      <p:ext uri="{BB962C8B-B14F-4D97-AF65-F5344CB8AC3E}">
        <p14:creationId xmlns:p14="http://schemas.microsoft.com/office/powerpoint/2010/main" val="42698716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3093</TotalTime>
  <Words>1403</Words>
  <Application>Microsoft Office PowerPoint</Application>
  <PresentationFormat>Panorámica</PresentationFormat>
  <Paragraphs>122</Paragraphs>
  <Slides>24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24</vt:i4>
      </vt:variant>
    </vt:vector>
  </HeadingPairs>
  <TitlesOfParts>
    <vt:vector size="29" baseType="lpstr">
      <vt:lpstr>Arial</vt:lpstr>
      <vt:lpstr>Calibri</vt:lpstr>
      <vt:lpstr>Calibri Light</vt:lpstr>
      <vt:lpstr>Fira Sans</vt:lpstr>
      <vt:lpstr>Tema de Office</vt:lpstr>
      <vt:lpstr>Mapeo con drones como herramienta de gestión en huertos frutales. </vt:lpstr>
      <vt:lpstr>MAP Agroasesorías</vt:lpstr>
      <vt:lpstr>MAP Agroasesorías</vt:lpstr>
      <vt:lpstr>Mapeo con drones como herramienta de gestión en huertos frutales. </vt:lpstr>
      <vt:lpstr>Algunos fundamentos.</vt:lpstr>
      <vt:lpstr>Algunos fundamentos.</vt:lpstr>
      <vt:lpstr>Estimación Superficie Real Cultivada</vt:lpstr>
      <vt:lpstr>Estimación Superficie Real Cultivada</vt:lpstr>
      <vt:lpstr>Topografía y diseño de redes de drenaje</vt:lpstr>
      <vt:lpstr>Topografía y diseño de redes de drenaje</vt:lpstr>
      <vt:lpstr>Topografía y diseño de redes de drenaje</vt:lpstr>
      <vt:lpstr>Topografía y diseño de redes de drenaje</vt:lpstr>
      <vt:lpstr>Topografía y diseño de redes de drenaje</vt:lpstr>
      <vt:lpstr>Índices de vegetación y análisis de condición del cultivo </vt:lpstr>
      <vt:lpstr>Índices de vegetación y análisis de condición del cultivo </vt:lpstr>
      <vt:lpstr>Índices de vegetación y análisis de condición del cultivo </vt:lpstr>
      <vt:lpstr>Índices de vegetación y análisis de condición del cultivo </vt:lpstr>
      <vt:lpstr>Índices de vegetación y análisis de condición del cultivo </vt:lpstr>
      <vt:lpstr>Índices de vegetación y análisis de condición del cultivo </vt:lpstr>
      <vt:lpstr>Estado de la vegetación versus rendimiento y calidad de la fruta </vt:lpstr>
      <vt:lpstr>Estado de la vegetación versus rendimiento y calidad de la fruta </vt:lpstr>
      <vt:lpstr>Estado de la vegetación versus rendimiento y calidad de la fruta </vt:lpstr>
      <vt:lpstr>Zonificación de huertos: Manejo sitio-específico. </vt:lpstr>
      <vt:lpstr>Mapeo con drones como herramienta de gestión en huertos frutales.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Mapeo con drones como herramienta de gestión en huertos frutales. </dc:title>
  <dc:creator>Mario Alegria</dc:creator>
  <cp:lastModifiedBy>Mario Alegria</cp:lastModifiedBy>
  <cp:revision>6</cp:revision>
  <dcterms:created xsi:type="dcterms:W3CDTF">2023-02-24T12:13:03Z</dcterms:created>
  <dcterms:modified xsi:type="dcterms:W3CDTF">2023-03-01T23:09:44Z</dcterms:modified>
</cp:coreProperties>
</file>